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2C5BA-661B-4147-88A1-F3E846706D8B}" v="1" dt="2025-04-08T15:01:27.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84077490"/>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864" y="273844"/>
            <a:ext cx="10970948" cy="11443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609864" y="1604698"/>
            <a:ext cx="10970948" cy="45243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406085" y="6248135"/>
            <a:ext cx="174728" cy="179601"/>
          </a:xfrm>
          <a:prstGeom prst="rect">
            <a:avLst/>
          </a:prstGeom>
          <a:ln w="12700">
            <a:miter lim="400000"/>
          </a:ln>
        </p:spPr>
        <p:txBody>
          <a:bodyPr wrap="none" lIns="0" tIns="0" rIns="0" bIns="0">
            <a:spAutoFit/>
          </a:bodyPr>
          <a:lstStyle>
            <a:lvl1pPr algn="r">
              <a:tabLst>
                <a:tab pos="603226" algn="l"/>
                <a:tab pos="1206452" algn="l"/>
                <a:tab pos="1809678" algn="l"/>
                <a:tab pos="2412903" algn="l"/>
              </a:tabLst>
              <a:defRPr sz="1167"/>
            </a:lvl1pPr>
          </a:lstStyle>
          <a:p>
            <a:fld id="{86CB4B4D-7CA3-9044-876B-883B54F8677D}" type="slidenum">
              <a:t>‹#›</a:t>
            </a:fld>
            <a:endParaRPr/>
          </a:p>
        </p:txBody>
      </p:sp>
    </p:spTree>
    <p:extLst>
      <p:ext uri="{BB962C8B-B14F-4D97-AF65-F5344CB8AC3E}">
        <p14:creationId xmlns:p14="http://schemas.microsoft.com/office/powerpoint/2010/main" val="3341151075"/>
      </p:ext>
    </p:extLst>
  </p:cSld>
  <p:clrMap bg1="lt1" tx1="dk1" bg2="lt2" tx2="dk2" accent1="accent1" accent2="accent2" accent3="accent3" accent4="accent4" accent5="accent5" accent6="accent6" hlink="hlink" folHlink="folHlink"/>
  <p:sldLayoutIdLst>
    <p:sldLayoutId id="2147483662" r:id="rId1"/>
  </p:sldLayoutIdLst>
  <p:transition spd="med"/>
  <p:txStyles>
    <p:titleStyle>
      <a:lvl1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1pPr>
      <a:lvl2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2pPr>
      <a:lvl3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3pPr>
      <a:lvl4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4pPr>
      <a:lvl5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5pPr>
      <a:lvl6pPr marL="0" marR="0" indent="380985"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6pPr>
      <a:lvl7pPr marL="0" marR="0" indent="76197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7pPr>
      <a:lvl8pPr marL="0" marR="0" indent="1142954"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8pPr>
      <a:lvl9pPr marL="0" marR="0" indent="1523939"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9pPr>
    </p:titleStyle>
    <p:bodyStyle>
      <a:lvl1pPr marL="285739" marR="0" indent="-285739"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1pPr>
      <a:lvl2pPr marL="285739" marR="0" indent="9524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2pPr>
      <a:lvl3pPr marL="285739" marR="0" indent="476231"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3pPr>
      <a:lvl4pPr marL="285739" marR="0" indent="85721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4pPr>
      <a:lvl5pPr marL="285739" marR="0" indent="123820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5pPr>
      <a:lvl6pPr marL="285739" marR="0" indent="161918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6pPr>
      <a:lvl7pPr marL="285739" marR="0" indent="200017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7pPr>
      <a:lvl8pPr marL="285739" marR="0" indent="238115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8pPr>
      <a:lvl9pPr marL="285739" marR="0" indent="276214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9pPr>
    </p:bodyStyle>
    <p:otherStyle>
      <a:lvl1pPr marL="0" marR="0" indent="0"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1pPr>
      <a:lvl2pPr marL="0" marR="0" indent="380985"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2pPr>
      <a:lvl3pPr marL="0" marR="0" indent="761970"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3pPr>
      <a:lvl4pPr marL="0" marR="0" indent="1142954"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4pPr>
      <a:lvl5pPr marL="0" marR="0" indent="1523939"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5pPr>
      <a:lvl6pPr marL="0" marR="0" indent="0"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6pPr>
      <a:lvl7pPr marL="0" marR="0" indent="0"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7pPr>
      <a:lvl8pPr marL="0" marR="0" indent="0"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8pPr>
      <a:lvl9pPr marL="0" marR="0" indent="0" algn="r" defTabSz="380985" rtl="0" latinLnBrk="0">
        <a:lnSpc>
          <a:spcPct val="93000"/>
        </a:lnSpc>
        <a:spcBef>
          <a:spcPts val="0"/>
        </a:spcBef>
        <a:spcAft>
          <a:spcPts val="0"/>
        </a:spcAft>
        <a:buClrTx/>
        <a:buSzTx/>
        <a:buFontTx/>
        <a:buNone/>
        <a:tabLst>
          <a:tab pos="603226" algn="l"/>
          <a:tab pos="1206452" algn="l"/>
          <a:tab pos="1809678" algn="l"/>
          <a:tab pos="2412903" algn="l"/>
        </a:tabLst>
        <a:defRPr sz="1167"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kvkli.cz/" TargetMode="External"/><Relationship Id="rId4" Type="http://schemas.openxmlformats.org/officeDocument/2006/relationships/hyperlink" Target="mailto:petrydesova@kvkli.c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kvkli.cz/"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kvkli.cz/o-nas/virtualni-prohlidka-fotogalerie" TargetMode="External"/><Relationship Id="rId5" Type="http://schemas.openxmlformats.org/officeDocument/2006/relationships/hyperlink" Target="https://www.youtube.com/watch?v=337McIZVj5o&amp;t=2s" TargetMode="External"/><Relationship Id="rId4" Type="http://schemas.openxmlformats.org/officeDocument/2006/relationships/hyperlink" Target="http://www.kehila-liberec.cz/synagoga.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337McIZVj5o"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1.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Obrázek 3" descr="Obsah obrázku text, bílé, algebra&#10;&#10;Obsah vygenerovaný umělou inteligencí může být nesprávný.">
            <a:extLst>
              <a:ext uri="{FF2B5EF4-FFF2-40B4-BE49-F238E27FC236}">
                <a16:creationId xmlns:a16="http://schemas.microsoft.com/office/drawing/2014/main" id="{4E540D4C-3733-8A82-A166-3257EC20D0C1}"/>
              </a:ext>
            </a:extLst>
          </p:cNvPr>
          <p:cNvPicPr>
            <a:picLocks noChangeAspect="1"/>
          </p:cNvPicPr>
          <p:nvPr/>
        </p:nvPicPr>
        <p:blipFill>
          <a:blip r:embed="rId2"/>
          <a:srcRect b="18788"/>
          <a:stretch/>
        </p:blipFill>
        <p:spPr>
          <a:xfrm>
            <a:off x="20" y="1282"/>
            <a:ext cx="12191980" cy="6856718"/>
          </a:xfrm>
          <a:prstGeom prst="rect">
            <a:avLst/>
          </a:prstGeom>
        </p:spPr>
      </p:pic>
      <p:sp>
        <p:nvSpPr>
          <p:cNvPr id="5" name="Nadpis 1">
            <a:extLst>
              <a:ext uri="{FF2B5EF4-FFF2-40B4-BE49-F238E27FC236}">
                <a16:creationId xmlns:a16="http://schemas.microsoft.com/office/drawing/2014/main" id="{D0D657E8-8AF2-AC8C-A177-6F01EFB21D79}"/>
              </a:ext>
            </a:extLst>
          </p:cNvPr>
          <p:cNvSpPr txBox="1">
            <a:spLocks/>
          </p:cNvSpPr>
          <p:nvPr/>
        </p:nvSpPr>
        <p:spPr>
          <a:xfrm>
            <a:off x="1885950" y="1314805"/>
            <a:ext cx="8420100" cy="147002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ormAutofit/>
          </a:bodyPr>
          <a:lstStyle>
            <a:lvl1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1pPr>
            <a:lvl2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2pPr>
            <a:lvl3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3pPr>
            <a:lvl4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4pPr>
            <a:lvl5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5pPr>
            <a:lvl6pPr marL="0" marR="0" indent="380985"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6pPr>
            <a:lvl7pPr marL="0" marR="0" indent="76197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7pPr>
            <a:lvl8pPr marL="0" marR="0" indent="1142954"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8pPr>
            <a:lvl9pPr marL="0" marR="0" indent="1523939"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9pPr>
          </a:lstStyle>
          <a:p>
            <a:r>
              <a:rPr lang="en-US" sz="5000" b="1" kern="0" dirty="0"/>
              <a:t>Regional Scientific Library in Liberec</a:t>
            </a:r>
          </a:p>
        </p:txBody>
      </p:sp>
      <p:pic>
        <p:nvPicPr>
          <p:cNvPr id="6" name="Obrázek 5">
            <a:extLst>
              <a:ext uri="{FF2B5EF4-FFF2-40B4-BE49-F238E27FC236}">
                <a16:creationId xmlns:a16="http://schemas.microsoft.com/office/drawing/2014/main" id="{057B0B47-345A-00AA-B7E3-8AD9CAC5BA8C}"/>
              </a:ext>
            </a:extLst>
          </p:cNvPr>
          <p:cNvPicPr>
            <a:picLocks noChangeAspect="1"/>
          </p:cNvPicPr>
          <p:nvPr/>
        </p:nvPicPr>
        <p:blipFill>
          <a:blip r:embed="rId3"/>
          <a:stretch>
            <a:fillRect/>
          </a:stretch>
        </p:blipFill>
        <p:spPr>
          <a:xfrm>
            <a:off x="3048" y="3041604"/>
            <a:ext cx="12188952" cy="2040941"/>
          </a:xfrm>
          <a:prstGeom prst="rect">
            <a:avLst/>
          </a:prstGeom>
        </p:spPr>
      </p:pic>
      <p:sp>
        <p:nvSpPr>
          <p:cNvPr id="7" name="Podnadpis 2">
            <a:extLst>
              <a:ext uri="{FF2B5EF4-FFF2-40B4-BE49-F238E27FC236}">
                <a16:creationId xmlns:a16="http://schemas.microsoft.com/office/drawing/2014/main" id="{4F3256E9-521B-E9AA-B491-929E8A5683F4}"/>
              </a:ext>
            </a:extLst>
          </p:cNvPr>
          <p:cNvSpPr txBox="1">
            <a:spLocks/>
          </p:cNvSpPr>
          <p:nvPr/>
        </p:nvSpPr>
        <p:spPr>
          <a:xfrm>
            <a:off x="2628900" y="5487893"/>
            <a:ext cx="6934200" cy="17526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285739" marR="0" indent="-285739"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1pPr>
            <a:lvl2pPr marL="285739" marR="0" indent="9524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2pPr>
            <a:lvl3pPr marL="285739" marR="0" indent="476231"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3pPr>
            <a:lvl4pPr marL="285739" marR="0" indent="85721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4pPr>
            <a:lvl5pPr marL="285739" marR="0" indent="123820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5pPr>
            <a:lvl6pPr marL="285739" marR="0" indent="161918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6pPr>
            <a:lvl7pPr marL="285739" marR="0" indent="200017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7pPr>
            <a:lvl8pPr marL="285739" marR="0" indent="238115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8pPr>
            <a:lvl9pPr marL="285739" marR="0" indent="276214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9pPr>
          </a:lstStyle>
          <a:p>
            <a:pPr algn="ctr"/>
            <a:r>
              <a:rPr lang="cs-CZ" b="1" kern="0" dirty="0"/>
              <a:t>PhDr. Dana </a:t>
            </a:r>
            <a:r>
              <a:rPr lang="cs-CZ" b="1" kern="0" dirty="0" err="1"/>
              <a:t>Petrýdesová</a:t>
            </a:r>
            <a:endParaRPr lang="cs-CZ" b="1" kern="0" dirty="0"/>
          </a:p>
          <a:p>
            <a:pPr algn="ctr"/>
            <a:r>
              <a:rPr lang="cs-CZ" kern="0" dirty="0">
                <a:hlinkClick r:id="rId4"/>
              </a:rPr>
              <a:t>petrydesova@kvkli.cz</a:t>
            </a:r>
            <a:r>
              <a:rPr lang="cs-CZ" kern="0" dirty="0"/>
              <a:t> , </a:t>
            </a:r>
            <a:r>
              <a:rPr lang="cs-CZ" kern="0" dirty="0">
                <a:hlinkClick r:id="rId5"/>
              </a:rPr>
              <a:t>www.kvkli.cz</a:t>
            </a:r>
            <a:endParaRPr lang="cs-CZ" kern="0" dirty="0"/>
          </a:p>
        </p:txBody>
      </p:sp>
    </p:spTree>
    <p:extLst>
      <p:ext uri="{BB962C8B-B14F-4D97-AF65-F5344CB8AC3E}">
        <p14:creationId xmlns:p14="http://schemas.microsoft.com/office/powerpoint/2010/main" val="40288574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3D5AB8-8885-F682-189D-01E638E0BBC9}"/>
            </a:ext>
          </a:extLst>
        </p:cNvPr>
        <p:cNvGrpSpPr/>
        <p:nvPr/>
      </p:nvGrpSpPr>
      <p:grpSpPr>
        <a:xfrm>
          <a:off x="0" y="0"/>
          <a:ext cx="0" cy="0"/>
          <a:chOff x="0" y="0"/>
          <a:chExt cx="0" cy="0"/>
        </a:xfrm>
      </p:grpSpPr>
      <p:pic>
        <p:nvPicPr>
          <p:cNvPr id="7" name="Zástupný symbol pro obsah 4" descr="Obsah obrázku nábytek, interiér, stůl, oblečení&#10;&#10;Obsah vygenerovaný umělou inteligencí může být nesprávný.">
            <a:extLst>
              <a:ext uri="{FF2B5EF4-FFF2-40B4-BE49-F238E27FC236}">
                <a16:creationId xmlns:a16="http://schemas.microsoft.com/office/drawing/2014/main" id="{8B0B5E77-D9BD-7A8F-B5EB-F4954DA00A3E}"/>
              </a:ext>
            </a:extLst>
          </p:cNvPr>
          <p:cNvPicPr>
            <a:picLocks noChangeAspect="1"/>
          </p:cNvPicPr>
          <p:nvPr/>
        </p:nvPicPr>
        <p:blipFill>
          <a:blip r:embed="rId2" cstate="print">
            <a:extLst>
              <a:ext uri="{28A0092B-C50C-407E-A947-70E740481C1C}">
                <a14:useLocalDpi xmlns:a14="http://schemas.microsoft.com/office/drawing/2010/main" val="0"/>
              </a:ext>
            </a:extLst>
          </a:blip>
          <a:srcRect t="13113" r="1" b="1"/>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pic>
      <p:pic>
        <p:nvPicPr>
          <p:cNvPr id="9" name="Obrázek 8" descr="Obsah obrázku interiér, oblečení, židle, osoba&#10;&#10;Obsah vygenerovaný umělou inteligencí může být nesprávný.">
            <a:extLst>
              <a:ext uri="{FF2B5EF4-FFF2-40B4-BE49-F238E27FC236}">
                <a16:creationId xmlns:a16="http://schemas.microsoft.com/office/drawing/2014/main" id="{7CF64CEB-E057-073D-6EA0-82768175C004}"/>
              </a:ext>
            </a:extLst>
          </p:cNvPr>
          <p:cNvPicPr>
            <a:picLocks noChangeAspect="1"/>
          </p:cNvPicPr>
          <p:nvPr/>
        </p:nvPicPr>
        <p:blipFill>
          <a:blip r:embed="rId3" cstate="print">
            <a:extLst>
              <a:ext uri="{28A0092B-C50C-407E-A947-70E740481C1C}">
                <a14:useLocalDpi xmlns:a14="http://schemas.microsoft.com/office/drawing/2010/main" val="0"/>
              </a:ext>
            </a:extLst>
          </a:blip>
          <a:srcRect r="15358"/>
          <a:stretch/>
        </p:blipFill>
        <p:spPr>
          <a:xfrm>
            <a:off x="20" y="3987592"/>
            <a:ext cx="3639777" cy="2870407"/>
          </a:xfrm>
          <a:prstGeom prst="rect">
            <a:avLst/>
          </a:prstGeom>
        </p:spPr>
      </p:pic>
      <p:pic>
        <p:nvPicPr>
          <p:cNvPr id="8" name="Obrázek 7" descr="Obsah obrázku domácnost, oblečení, váza, stůl&#10;&#10;Obsah vygenerovaný umělou inteligencí může být nesprávný.">
            <a:extLst>
              <a:ext uri="{FF2B5EF4-FFF2-40B4-BE49-F238E27FC236}">
                <a16:creationId xmlns:a16="http://schemas.microsoft.com/office/drawing/2014/main" id="{C73BD926-8739-AA93-555C-A1C3938B2288}"/>
              </a:ext>
            </a:extLst>
          </p:cNvPr>
          <p:cNvPicPr>
            <a:picLocks noChangeAspect="1"/>
          </p:cNvPicPr>
          <p:nvPr/>
        </p:nvPicPr>
        <p:blipFill>
          <a:blip r:embed="rId4" cstate="print">
            <a:extLst>
              <a:ext uri="{28A0092B-C50C-407E-A947-70E740481C1C}">
                <a14:useLocalDpi xmlns:a14="http://schemas.microsoft.com/office/drawing/2010/main" val="0"/>
              </a:ext>
            </a:extLst>
          </a:blip>
          <a:srcRect l="1626" r="9595" b="-2"/>
          <a:stretch/>
        </p:blipFill>
        <p:spPr>
          <a:xfrm>
            <a:off x="3696199" y="3178629"/>
            <a:ext cx="4893560" cy="3679371"/>
          </a:xfrm>
          <a:prstGeom prst="rect">
            <a:avLst/>
          </a:prstGeom>
        </p:spPr>
      </p:pic>
      <p:pic>
        <p:nvPicPr>
          <p:cNvPr id="11" name="Obrázek 10" descr="Obsah obrázku text, bílé, algebra">
            <a:extLst>
              <a:ext uri="{FF2B5EF4-FFF2-40B4-BE49-F238E27FC236}">
                <a16:creationId xmlns:a16="http://schemas.microsoft.com/office/drawing/2014/main" id="{28F153D3-A9A2-A773-E7DA-430221CC6050}"/>
              </a:ext>
            </a:extLst>
          </p:cNvPr>
          <p:cNvPicPr>
            <a:picLocks noChangeAspect="1"/>
          </p:cNvPicPr>
          <p:nvPr/>
        </p:nvPicPr>
        <p:blipFill>
          <a:blip r:embed="rId5"/>
          <a:srcRect l="23866" r="2" b="28359"/>
          <a:stretch/>
        </p:blipFill>
        <p:spPr>
          <a:xfrm>
            <a:off x="0" y="9"/>
            <a:ext cx="6015568" cy="3920035"/>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0" name="Obrázek 9" descr="Obsah obrázku výjev, nábytek, interiér, stůl&#10;&#10;Obsah vygenerovaný umělou inteligencí může být nesprávný.">
            <a:extLst>
              <a:ext uri="{FF2B5EF4-FFF2-40B4-BE49-F238E27FC236}">
                <a16:creationId xmlns:a16="http://schemas.microsoft.com/office/drawing/2014/main" id="{42AED09B-9A4B-43DE-3EE8-14A8D83DE4FC}"/>
              </a:ext>
            </a:extLst>
          </p:cNvPr>
          <p:cNvPicPr>
            <a:picLocks noChangeAspect="1"/>
          </p:cNvPicPr>
          <p:nvPr/>
        </p:nvPicPr>
        <p:blipFill>
          <a:blip r:embed="rId6" cstate="print">
            <a:extLst>
              <a:ext uri="{28A0092B-C50C-407E-A947-70E740481C1C}">
                <a14:useLocalDpi xmlns:a14="http://schemas.microsoft.com/office/drawing/2010/main" val="0"/>
              </a:ext>
            </a:extLst>
          </a:blip>
          <a:srcRect l="4614" r="-4" b="-4"/>
          <a:stretch/>
        </p:blipFill>
        <p:spPr>
          <a:xfrm>
            <a:off x="8646161" y="4069976"/>
            <a:ext cx="3545840" cy="2788024"/>
          </a:xfrm>
          <a:prstGeom prst="rect">
            <a:avLst/>
          </a:prstGeom>
        </p:spPr>
      </p:pic>
      <p:pic>
        <p:nvPicPr>
          <p:cNvPr id="12" name="Obrázek 11" descr="Obsah obrázku text, bílé, algebra">
            <a:extLst>
              <a:ext uri="{FF2B5EF4-FFF2-40B4-BE49-F238E27FC236}">
                <a16:creationId xmlns:a16="http://schemas.microsoft.com/office/drawing/2014/main" id="{010EB1FB-C294-B975-385B-5816989A51B6}"/>
              </a:ext>
            </a:extLst>
          </p:cNvPr>
          <p:cNvPicPr>
            <a:picLocks noChangeAspect="1"/>
          </p:cNvPicPr>
          <p:nvPr/>
        </p:nvPicPr>
        <p:blipFill>
          <a:blip r:embed="rId5"/>
          <a:srcRect l="23866" t="26087" r="29280" b="57813"/>
          <a:stretch/>
        </p:blipFill>
        <p:spPr>
          <a:xfrm rot="10800000">
            <a:off x="2383970" y="2276229"/>
            <a:ext cx="3792462" cy="902400"/>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3" name="Obrázek 12" descr="Obsah obrázku text, bílé, algebra">
            <a:extLst>
              <a:ext uri="{FF2B5EF4-FFF2-40B4-BE49-F238E27FC236}">
                <a16:creationId xmlns:a16="http://schemas.microsoft.com/office/drawing/2014/main" id="{3E99E217-7451-78CD-5CE0-1CACA552D9F2}"/>
              </a:ext>
            </a:extLst>
          </p:cNvPr>
          <p:cNvPicPr>
            <a:picLocks noChangeAspect="1"/>
          </p:cNvPicPr>
          <p:nvPr/>
        </p:nvPicPr>
        <p:blipFill>
          <a:blip r:embed="rId5"/>
          <a:srcRect l="23866" t="27273" r="31166" b="57813"/>
          <a:stretch/>
        </p:blipFill>
        <p:spPr>
          <a:xfrm rot="10800000">
            <a:off x="1496" y="3084075"/>
            <a:ext cx="3639778" cy="835969"/>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Tree>
    <p:extLst>
      <p:ext uri="{BB962C8B-B14F-4D97-AF65-F5344CB8AC3E}">
        <p14:creationId xmlns:p14="http://schemas.microsoft.com/office/powerpoint/2010/main" val="28569087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B79B1-41B1-F0C0-83F7-95BE2E6F0264}"/>
            </a:ext>
          </a:extLst>
        </p:cNvPr>
        <p:cNvGrpSpPr/>
        <p:nvPr/>
      </p:nvGrpSpPr>
      <p:grpSpPr>
        <a:xfrm>
          <a:off x="0" y="0"/>
          <a:ext cx="0" cy="0"/>
          <a:chOff x="0" y="0"/>
          <a:chExt cx="0" cy="0"/>
        </a:xfrm>
      </p:grpSpPr>
      <p:pic>
        <p:nvPicPr>
          <p:cNvPr id="4" name="Obrázek 3" descr="Obsah obrázku text, bílé, algebra&#10;&#10;Obsah vygenerovaný umělou inteligencí může být nesprávný.">
            <a:extLst>
              <a:ext uri="{FF2B5EF4-FFF2-40B4-BE49-F238E27FC236}">
                <a16:creationId xmlns:a16="http://schemas.microsoft.com/office/drawing/2014/main" id="{4307EF37-0542-783C-26DE-7E988D538233}"/>
              </a:ext>
            </a:extLst>
          </p:cNvPr>
          <p:cNvPicPr>
            <a:picLocks noChangeAspect="1"/>
          </p:cNvPicPr>
          <p:nvPr/>
        </p:nvPicPr>
        <p:blipFill>
          <a:blip r:embed="rId2"/>
          <a:srcRect b="18788"/>
          <a:stretch/>
        </p:blipFill>
        <p:spPr>
          <a:xfrm>
            <a:off x="20" y="1282"/>
            <a:ext cx="12191980" cy="6856718"/>
          </a:xfrm>
          <a:prstGeom prst="rect">
            <a:avLst/>
          </a:prstGeom>
        </p:spPr>
      </p:pic>
      <p:pic>
        <p:nvPicPr>
          <p:cNvPr id="7" name="Obrázek 6" descr="Graf 1, Prvek grafu">
            <a:extLst>
              <a:ext uri="{FF2B5EF4-FFF2-40B4-BE49-F238E27FC236}">
                <a16:creationId xmlns:a16="http://schemas.microsoft.com/office/drawing/2014/main" id="{04FAA4AE-C225-3B8B-6EE4-77A221E4F80B}"/>
              </a:ext>
            </a:extLst>
          </p:cNvPr>
          <p:cNvPicPr>
            <a:picLocks noChangeAspect="1"/>
          </p:cNvPicPr>
          <p:nvPr/>
        </p:nvPicPr>
        <p:blipFill>
          <a:blip r:embed="rId3"/>
          <a:srcRect l="1942" t="11535" r="1612" b="1667"/>
          <a:stretch/>
        </p:blipFill>
        <p:spPr>
          <a:xfrm>
            <a:off x="678220" y="2094281"/>
            <a:ext cx="9083226" cy="4453777"/>
          </a:xfrm>
          <a:prstGeom prst="rect">
            <a:avLst/>
          </a:prstGeom>
        </p:spPr>
      </p:pic>
      <p:sp>
        <p:nvSpPr>
          <p:cNvPr id="8" name="Nadpis 1">
            <a:extLst>
              <a:ext uri="{FF2B5EF4-FFF2-40B4-BE49-F238E27FC236}">
                <a16:creationId xmlns:a16="http://schemas.microsoft.com/office/drawing/2014/main" id="{1FA31D44-A62D-AB47-B7EA-0CB7504DED8B}"/>
              </a:ext>
            </a:extLst>
          </p:cNvPr>
          <p:cNvSpPr>
            <a:spLocks noGrp="1"/>
          </p:cNvSpPr>
          <p:nvPr>
            <p:ph type="title"/>
          </p:nvPr>
        </p:nvSpPr>
        <p:spPr>
          <a:xfrm>
            <a:off x="678220" y="1027482"/>
            <a:ext cx="10597243" cy="1143000"/>
          </a:xfrm>
        </p:spPr>
        <p:txBody>
          <a:bodyPr>
            <a:noAutofit/>
          </a:bodyPr>
          <a:lstStyle/>
          <a:p>
            <a:pPr algn="l"/>
            <a:r>
              <a:rPr lang="cs-CZ" sz="5000" b="1" dirty="0" err="1"/>
              <a:t>Readers</a:t>
            </a:r>
            <a:r>
              <a:rPr lang="cs-CZ" sz="5000" b="1" dirty="0"/>
              <a:t> 2020 - 2024</a:t>
            </a:r>
          </a:p>
        </p:txBody>
      </p:sp>
    </p:spTree>
    <p:extLst>
      <p:ext uri="{BB962C8B-B14F-4D97-AF65-F5344CB8AC3E}">
        <p14:creationId xmlns:p14="http://schemas.microsoft.com/office/powerpoint/2010/main" val="13923964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13FD-1737-9429-3ADA-6D4F1B1A400B}"/>
            </a:ext>
          </a:extLst>
        </p:cNvPr>
        <p:cNvGrpSpPr/>
        <p:nvPr/>
      </p:nvGrpSpPr>
      <p:grpSpPr>
        <a:xfrm>
          <a:off x="0" y="0"/>
          <a:ext cx="0" cy="0"/>
          <a:chOff x="0" y="0"/>
          <a:chExt cx="0" cy="0"/>
        </a:xfrm>
      </p:grpSpPr>
      <p:pic>
        <p:nvPicPr>
          <p:cNvPr id="4" name="Obrázek 3" descr="Obsah obrázku text, bílé, algebra&#10;&#10;Obsah vygenerovaný umělou inteligencí může být nesprávný.">
            <a:extLst>
              <a:ext uri="{FF2B5EF4-FFF2-40B4-BE49-F238E27FC236}">
                <a16:creationId xmlns:a16="http://schemas.microsoft.com/office/drawing/2014/main" id="{27774FDF-D9EF-9B5B-F52D-DD15C1B4F5AC}"/>
              </a:ext>
            </a:extLst>
          </p:cNvPr>
          <p:cNvPicPr>
            <a:picLocks noChangeAspect="1"/>
          </p:cNvPicPr>
          <p:nvPr/>
        </p:nvPicPr>
        <p:blipFill>
          <a:blip r:embed="rId2"/>
          <a:srcRect b="18788"/>
          <a:stretch/>
        </p:blipFill>
        <p:spPr>
          <a:xfrm>
            <a:off x="20" y="1282"/>
            <a:ext cx="12191980" cy="6856718"/>
          </a:xfrm>
          <a:prstGeom prst="rect">
            <a:avLst/>
          </a:prstGeom>
        </p:spPr>
      </p:pic>
      <p:sp>
        <p:nvSpPr>
          <p:cNvPr id="8" name="Nadpis 1">
            <a:extLst>
              <a:ext uri="{FF2B5EF4-FFF2-40B4-BE49-F238E27FC236}">
                <a16:creationId xmlns:a16="http://schemas.microsoft.com/office/drawing/2014/main" id="{F6301900-58E6-FE0E-E3BB-579D6143267E}"/>
              </a:ext>
            </a:extLst>
          </p:cNvPr>
          <p:cNvSpPr>
            <a:spLocks noGrp="1"/>
          </p:cNvSpPr>
          <p:nvPr>
            <p:ph type="title"/>
          </p:nvPr>
        </p:nvSpPr>
        <p:spPr>
          <a:xfrm>
            <a:off x="486119" y="2312874"/>
            <a:ext cx="5375185" cy="2601686"/>
          </a:xfrm>
        </p:spPr>
        <p:txBody>
          <a:bodyPr>
            <a:noAutofit/>
          </a:bodyPr>
          <a:lstStyle/>
          <a:p>
            <a:pPr algn="l"/>
            <a:r>
              <a:rPr lang="en-US" b="1" dirty="0">
                <a:latin typeface="Aptos"/>
              </a:rPr>
              <a:t>According to statistics, the number of young people who go to the library after the age of 15 is significantly decreasing.</a:t>
            </a:r>
            <a:endParaRPr lang="cs-CZ" b="1" dirty="0"/>
          </a:p>
        </p:txBody>
      </p:sp>
      <p:pic>
        <p:nvPicPr>
          <p:cNvPr id="1026" name="Picture 2" descr="NEH Announces Fellowships Open Book Awards | National Endowment for the ...">
            <a:extLst>
              <a:ext uri="{FF2B5EF4-FFF2-40B4-BE49-F238E27FC236}">
                <a16:creationId xmlns:a16="http://schemas.microsoft.com/office/drawing/2014/main" id="{BCD4C203-CF73-CC9D-A6FD-E4F7D9CF2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450" y="1513114"/>
            <a:ext cx="6238530" cy="404880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288FC20-734C-4F25-B326-3C5BD9C6D47E}"/>
              </a:ext>
            </a:extLst>
          </p:cNvPr>
          <p:cNvSpPr txBox="1"/>
          <p:nvPr/>
        </p:nvSpPr>
        <p:spPr>
          <a:xfrm>
            <a:off x="1600200" y="5663629"/>
            <a:ext cx="99822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000" dirty="0">
                <a:solidFill>
                  <a:srgbClr val="000000"/>
                </a:solidFill>
                <a:effectLst>
                  <a:outerShdw blurRad="38100" dist="38100" dir="2700000" algn="tl">
                    <a:srgbClr val="000000">
                      <a:alpha val="43137"/>
                    </a:srgbClr>
                  </a:outerShdw>
                </a:effectLst>
                <a:latin typeface="Aptos"/>
                <a:cs typeface="Arial"/>
                <a:sym typeface="Arial"/>
              </a:rPr>
              <a:t>Can you help us change that?</a:t>
            </a:r>
            <a:endParaRPr lang="cs-CZ" sz="6000" dirty="0">
              <a:solidFill>
                <a:srgbClr val="000000"/>
              </a:solidFill>
              <a:effectLst>
                <a:outerShdw blurRad="38100" dist="38100" dir="2700000" algn="tl">
                  <a:srgbClr val="000000">
                    <a:alpha val="43137"/>
                  </a:srgbClr>
                </a:outerShdw>
              </a:effectLst>
              <a:latin typeface="Aptos"/>
              <a:cs typeface="Arial"/>
              <a:sym typeface="Arial"/>
            </a:endParaRPr>
          </a:p>
        </p:txBody>
      </p:sp>
    </p:spTree>
    <p:extLst>
      <p:ext uri="{BB962C8B-B14F-4D97-AF65-F5344CB8AC3E}">
        <p14:creationId xmlns:p14="http://schemas.microsoft.com/office/powerpoint/2010/main" val="10613357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618C9-7418-558E-B0AE-664BE07F2812}"/>
            </a:ext>
          </a:extLst>
        </p:cNvPr>
        <p:cNvGrpSpPr/>
        <p:nvPr/>
      </p:nvGrpSpPr>
      <p:grpSpPr>
        <a:xfrm>
          <a:off x="0" y="0"/>
          <a:ext cx="0" cy="0"/>
          <a:chOff x="0" y="0"/>
          <a:chExt cx="0" cy="0"/>
        </a:xfrm>
      </p:grpSpPr>
      <p:pic>
        <p:nvPicPr>
          <p:cNvPr id="4" name="Obrázek 3" descr="Obsah obrázku text, bílé, algebra&#10;&#10;Obsah vygenerovaný umělou inteligencí může být nesprávný.">
            <a:extLst>
              <a:ext uri="{FF2B5EF4-FFF2-40B4-BE49-F238E27FC236}">
                <a16:creationId xmlns:a16="http://schemas.microsoft.com/office/drawing/2014/main" id="{5E4822C2-8F64-CE94-3BAD-D816C8C7E871}"/>
              </a:ext>
            </a:extLst>
          </p:cNvPr>
          <p:cNvPicPr>
            <a:picLocks noChangeAspect="1"/>
          </p:cNvPicPr>
          <p:nvPr/>
        </p:nvPicPr>
        <p:blipFill>
          <a:blip r:embed="rId2"/>
          <a:srcRect b="18788"/>
          <a:stretch/>
        </p:blipFill>
        <p:spPr>
          <a:xfrm>
            <a:off x="20" y="1282"/>
            <a:ext cx="12191980" cy="6856718"/>
          </a:xfrm>
          <a:prstGeom prst="rect">
            <a:avLst/>
          </a:prstGeom>
        </p:spPr>
      </p:pic>
      <p:sp>
        <p:nvSpPr>
          <p:cNvPr id="5" name="Nadpis 1">
            <a:extLst>
              <a:ext uri="{FF2B5EF4-FFF2-40B4-BE49-F238E27FC236}">
                <a16:creationId xmlns:a16="http://schemas.microsoft.com/office/drawing/2014/main" id="{7DC203E0-BF0E-4287-707B-272B34C2EC1F}"/>
              </a:ext>
            </a:extLst>
          </p:cNvPr>
          <p:cNvSpPr txBox="1">
            <a:spLocks/>
          </p:cNvSpPr>
          <p:nvPr/>
        </p:nvSpPr>
        <p:spPr>
          <a:xfrm>
            <a:off x="678220" y="1027482"/>
            <a:ext cx="10597243" cy="11430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oAutofit/>
          </a:bodyPr>
          <a:lstStyle>
            <a:lvl1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1pPr>
            <a:lvl2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2pPr>
            <a:lvl3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3pPr>
            <a:lvl4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4pPr>
            <a:lvl5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5pPr>
            <a:lvl6pPr marL="0" marR="0" indent="380985"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6pPr>
            <a:lvl7pPr marL="0" marR="0" indent="76197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7pPr>
            <a:lvl8pPr marL="0" marR="0" indent="1142954"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8pPr>
            <a:lvl9pPr marL="0" marR="0" indent="1523939"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9pPr>
          </a:lstStyle>
          <a:p>
            <a:pPr algn="l"/>
            <a:r>
              <a:rPr lang="cs-CZ" sz="5000" b="1" kern="0" dirty="0" err="1"/>
              <a:t>What</a:t>
            </a:r>
            <a:r>
              <a:rPr lang="cs-CZ" sz="5000" b="1" kern="0" dirty="0"/>
              <a:t> </a:t>
            </a:r>
            <a:r>
              <a:rPr lang="cs-CZ" sz="5000" b="1" kern="0" dirty="0" err="1"/>
              <a:t>can</a:t>
            </a:r>
            <a:r>
              <a:rPr lang="cs-CZ" sz="5000" b="1" kern="0" dirty="0"/>
              <a:t> </a:t>
            </a:r>
            <a:r>
              <a:rPr lang="cs-CZ" sz="5000" b="1" kern="0" dirty="0" err="1"/>
              <a:t>you</a:t>
            </a:r>
            <a:r>
              <a:rPr lang="cs-CZ" sz="5000" b="1" kern="0" dirty="0"/>
              <a:t> </a:t>
            </a:r>
            <a:r>
              <a:rPr lang="cs-CZ" sz="5000" b="1" kern="0" dirty="0" err="1"/>
              <a:t>help</a:t>
            </a:r>
            <a:r>
              <a:rPr lang="cs-CZ" sz="5000" b="1" kern="0" dirty="0"/>
              <a:t> </a:t>
            </a:r>
            <a:r>
              <a:rPr lang="cs-CZ" sz="5000" b="1" kern="0" dirty="0" err="1"/>
              <a:t>us</a:t>
            </a:r>
            <a:r>
              <a:rPr lang="cs-CZ" sz="5000" b="1" kern="0" dirty="0"/>
              <a:t> </a:t>
            </a:r>
            <a:r>
              <a:rPr lang="cs-CZ" sz="5000" b="1" kern="0" dirty="0" err="1"/>
              <a:t>with</a:t>
            </a:r>
            <a:r>
              <a:rPr lang="cs-CZ" sz="5000" b="1" kern="0" dirty="0"/>
              <a:t>?</a:t>
            </a:r>
          </a:p>
        </p:txBody>
      </p:sp>
      <p:sp>
        <p:nvSpPr>
          <p:cNvPr id="6" name="Zástupný obsah 2">
            <a:extLst>
              <a:ext uri="{FF2B5EF4-FFF2-40B4-BE49-F238E27FC236}">
                <a16:creationId xmlns:a16="http://schemas.microsoft.com/office/drawing/2014/main" id="{58C75134-B3C9-7E40-60FE-C2F9FD13574C}"/>
              </a:ext>
            </a:extLst>
          </p:cNvPr>
          <p:cNvSpPr txBox="1">
            <a:spLocks/>
          </p:cNvSpPr>
          <p:nvPr/>
        </p:nvSpPr>
        <p:spPr>
          <a:xfrm>
            <a:off x="678220" y="2570298"/>
            <a:ext cx="11078351" cy="38878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wrap="square" lIns="74295" tIns="37148" rIns="74295" bIns="37148" numCol="1" rtlCol="0" anchor="t" anchorCtr="0" compatLnSpc="1">
            <a:prstTxWarp prst="textNoShape">
              <a:avLst/>
            </a:prstTxWarp>
            <a:normAutofit fontScale="92500" lnSpcReduction="20000"/>
          </a:bodyPr>
          <a:lstStyle>
            <a:lvl1pPr marL="285739" marR="0" indent="-285739"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1pPr>
            <a:lvl2pPr marL="285739" marR="0" indent="9524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2pPr>
            <a:lvl3pPr marL="285739" marR="0" indent="476231"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3pPr>
            <a:lvl4pPr marL="285739" marR="0" indent="85721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4pPr>
            <a:lvl5pPr marL="285739" marR="0" indent="123820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5pPr>
            <a:lvl6pPr marL="285739" marR="0" indent="161918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6pPr>
            <a:lvl7pPr marL="285739" marR="0" indent="200017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7pPr>
            <a:lvl8pPr marL="285739" marR="0" indent="238115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8pPr>
            <a:lvl9pPr marL="285739" marR="0" indent="276214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9pPr>
          </a:lstStyle>
          <a:p>
            <a:pPr marL="417909" indent="-417909">
              <a:buFont typeface="Wingdings" panose="020B0604020202020204" pitchFamily="34" charset="0"/>
              <a:buChar char="Ø"/>
            </a:pPr>
            <a:r>
              <a:rPr lang="cs-CZ" sz="4200" b="1" kern="0" dirty="0" err="1">
                <a:cs typeface="Times New Roman"/>
              </a:rPr>
              <a:t>Creating</a:t>
            </a:r>
            <a:r>
              <a:rPr lang="cs-CZ" sz="4200" b="1" kern="0" dirty="0">
                <a:cs typeface="Times New Roman"/>
              </a:rPr>
              <a:t> </a:t>
            </a:r>
            <a:r>
              <a:rPr lang="cs-CZ" sz="4200" b="1" kern="0" dirty="0" err="1">
                <a:cs typeface="Times New Roman"/>
              </a:rPr>
              <a:t>an</a:t>
            </a:r>
            <a:r>
              <a:rPr lang="cs-CZ" sz="4200" b="1" kern="0" dirty="0">
                <a:cs typeface="Times New Roman"/>
              </a:rPr>
              <a:t> </a:t>
            </a:r>
            <a:r>
              <a:rPr lang="cs-CZ" sz="4200" b="1" kern="0" dirty="0" err="1">
                <a:cs typeface="Times New Roman"/>
              </a:rPr>
              <a:t>interactive</a:t>
            </a:r>
            <a:r>
              <a:rPr lang="cs-CZ" sz="4200" b="1" kern="0" dirty="0">
                <a:cs typeface="Times New Roman"/>
              </a:rPr>
              <a:t> </a:t>
            </a:r>
            <a:r>
              <a:rPr lang="cs-CZ" sz="4200" b="1" kern="0" dirty="0" err="1">
                <a:cs typeface="Times New Roman"/>
              </a:rPr>
              <a:t>guided</a:t>
            </a:r>
            <a:r>
              <a:rPr lang="cs-CZ" sz="4200" b="1" kern="0" dirty="0">
                <a:cs typeface="Times New Roman"/>
              </a:rPr>
              <a:t> tour</a:t>
            </a:r>
            <a:r>
              <a:rPr lang="cs-CZ" kern="0" dirty="0">
                <a:cs typeface="Times New Roman"/>
              </a:rPr>
              <a:t>, </a:t>
            </a:r>
            <a:br>
              <a:rPr lang="cs-CZ" kern="0" dirty="0">
                <a:cs typeface="Times New Roman"/>
              </a:rPr>
            </a:br>
            <a:r>
              <a:rPr lang="en-US" kern="0" dirty="0">
                <a:cs typeface="Times New Roman"/>
              </a:rPr>
              <a:t>that will offer an interesting journey through the library, guided in understandable language and using the library's space and equipment, game or competition elements, modern means, e.g. mobile phones, applications or web platforms, QR codes, social networks, etc.</a:t>
            </a:r>
            <a:endParaRPr lang="cs-CZ" sz="3300" b="1" kern="0" dirty="0">
              <a:cs typeface="Times New Roman"/>
            </a:endParaRPr>
          </a:p>
          <a:p>
            <a:pPr marL="417909" indent="-417909">
              <a:buFont typeface="Wingdings" panose="020B0604020202020204" pitchFamily="34" charset="0"/>
              <a:buChar char="Ø"/>
            </a:pPr>
            <a:r>
              <a:rPr lang="en-US" sz="3300" b="1" kern="0" dirty="0">
                <a:cs typeface="Times New Roman"/>
              </a:rPr>
              <a:t>The solution may include the design of a new service/services</a:t>
            </a:r>
            <a:r>
              <a:rPr lang="cs-CZ" kern="0" dirty="0">
                <a:cs typeface="Times New Roman"/>
              </a:rPr>
              <a:t>, </a:t>
            </a:r>
            <a:br>
              <a:rPr lang="cs-CZ" kern="0" dirty="0">
                <a:cs typeface="Times New Roman"/>
              </a:rPr>
            </a:br>
            <a:r>
              <a:rPr lang="en-US" kern="0" dirty="0">
                <a:cs typeface="Times New Roman"/>
              </a:rPr>
              <a:t>supplementing or developing the library's current offering, recommending interior layout and equipment, etc. so that the library "entertains" you, inspires you to visit and spend your free time.</a:t>
            </a:r>
            <a:endParaRPr lang="cs-CZ" kern="0" dirty="0">
              <a:latin typeface="Times New Roman"/>
              <a:cs typeface="Times New Roman"/>
            </a:endParaRPr>
          </a:p>
          <a:p>
            <a:pPr marL="0" indent="0"/>
            <a:endParaRPr lang="cs-CZ" kern="0" dirty="0">
              <a:latin typeface="Times New Roman"/>
              <a:cs typeface="Times New Roman"/>
            </a:endParaRPr>
          </a:p>
          <a:p>
            <a:pPr>
              <a:buFont typeface="Wingdings" panose="020B0604020202020204" pitchFamily="34" charset="0"/>
              <a:buChar char="Ø"/>
            </a:pPr>
            <a:endParaRPr lang="cs-CZ" kern="0" dirty="0"/>
          </a:p>
        </p:txBody>
      </p:sp>
    </p:spTree>
    <p:extLst>
      <p:ext uri="{BB962C8B-B14F-4D97-AF65-F5344CB8AC3E}">
        <p14:creationId xmlns:p14="http://schemas.microsoft.com/office/powerpoint/2010/main" val="31614288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51A79-597B-1C3C-2927-605845EF7D5D}"/>
            </a:ext>
          </a:extLst>
        </p:cNvPr>
        <p:cNvGrpSpPr/>
        <p:nvPr/>
      </p:nvGrpSpPr>
      <p:grpSpPr>
        <a:xfrm>
          <a:off x="0" y="0"/>
          <a:ext cx="0" cy="0"/>
          <a:chOff x="0" y="0"/>
          <a:chExt cx="0" cy="0"/>
        </a:xfrm>
      </p:grpSpPr>
      <p:pic>
        <p:nvPicPr>
          <p:cNvPr id="4" name="Obrázek 3" descr="Obsah obrázku text, bílé, algebra&#10;&#10;Obsah vygenerovaný umělou inteligencí může být nesprávný.">
            <a:extLst>
              <a:ext uri="{FF2B5EF4-FFF2-40B4-BE49-F238E27FC236}">
                <a16:creationId xmlns:a16="http://schemas.microsoft.com/office/drawing/2014/main" id="{CDBA5CDD-BC6E-C905-D04C-89631E03A10B}"/>
              </a:ext>
            </a:extLst>
          </p:cNvPr>
          <p:cNvPicPr>
            <a:picLocks noChangeAspect="1"/>
          </p:cNvPicPr>
          <p:nvPr/>
        </p:nvPicPr>
        <p:blipFill>
          <a:blip r:embed="rId2"/>
          <a:srcRect b="18788"/>
          <a:stretch/>
        </p:blipFill>
        <p:spPr>
          <a:xfrm>
            <a:off x="20" y="1282"/>
            <a:ext cx="12191980" cy="6856718"/>
          </a:xfrm>
          <a:prstGeom prst="rect">
            <a:avLst/>
          </a:prstGeom>
        </p:spPr>
      </p:pic>
      <p:sp>
        <p:nvSpPr>
          <p:cNvPr id="2" name="Nadpis 1">
            <a:extLst>
              <a:ext uri="{FF2B5EF4-FFF2-40B4-BE49-F238E27FC236}">
                <a16:creationId xmlns:a16="http://schemas.microsoft.com/office/drawing/2014/main" id="{E7E2B8E4-AA85-09A2-63ED-320AB1DA27B3}"/>
              </a:ext>
            </a:extLst>
          </p:cNvPr>
          <p:cNvSpPr txBox="1">
            <a:spLocks/>
          </p:cNvSpPr>
          <p:nvPr/>
        </p:nvSpPr>
        <p:spPr>
          <a:xfrm>
            <a:off x="678220" y="1027482"/>
            <a:ext cx="10597243" cy="11430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oAutofit/>
          </a:bodyPr>
          <a:lstStyle>
            <a:lvl1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1pPr>
            <a:lvl2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2pPr>
            <a:lvl3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3pPr>
            <a:lvl4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4pPr>
            <a:lvl5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5pPr>
            <a:lvl6pPr marL="0" marR="0" indent="380985"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6pPr>
            <a:lvl7pPr marL="0" marR="0" indent="76197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7pPr>
            <a:lvl8pPr marL="0" marR="0" indent="1142954"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8pPr>
            <a:lvl9pPr marL="0" marR="0" indent="1523939"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9pPr>
          </a:lstStyle>
          <a:p>
            <a:pPr algn="l"/>
            <a:r>
              <a:rPr lang="cs-CZ" sz="5000" b="1" kern="0" dirty="0" err="1"/>
              <a:t>Information</a:t>
            </a:r>
            <a:r>
              <a:rPr lang="cs-CZ" sz="5000" b="1" kern="0" dirty="0"/>
              <a:t> </a:t>
            </a:r>
            <a:r>
              <a:rPr lang="cs-CZ" sz="5000" b="1" kern="0" dirty="0" err="1"/>
              <a:t>about</a:t>
            </a:r>
            <a:r>
              <a:rPr lang="cs-CZ" sz="5000" b="1" kern="0" dirty="0"/>
              <a:t> </a:t>
            </a:r>
            <a:r>
              <a:rPr lang="cs-CZ" sz="5000" b="1" kern="0" dirty="0" err="1"/>
              <a:t>the</a:t>
            </a:r>
            <a:r>
              <a:rPr lang="cs-CZ" sz="5000" b="1" kern="0" dirty="0"/>
              <a:t> </a:t>
            </a:r>
            <a:r>
              <a:rPr lang="cs-CZ" sz="5000" b="1" kern="0" dirty="0" err="1"/>
              <a:t>library</a:t>
            </a:r>
            <a:endParaRPr lang="cs-CZ" sz="5000" b="1" kern="0" dirty="0"/>
          </a:p>
        </p:txBody>
      </p:sp>
      <p:sp>
        <p:nvSpPr>
          <p:cNvPr id="5" name="Zástupný obsah 2">
            <a:extLst>
              <a:ext uri="{FF2B5EF4-FFF2-40B4-BE49-F238E27FC236}">
                <a16:creationId xmlns:a16="http://schemas.microsoft.com/office/drawing/2014/main" id="{B6FADA18-6B72-250A-3E6A-1B0E30E6D2F1}"/>
              </a:ext>
            </a:extLst>
          </p:cNvPr>
          <p:cNvSpPr txBox="1">
            <a:spLocks/>
          </p:cNvSpPr>
          <p:nvPr/>
        </p:nvSpPr>
        <p:spPr>
          <a:xfrm>
            <a:off x="678220" y="2412814"/>
            <a:ext cx="11241637" cy="4525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wrap="square" lIns="74295" tIns="37148" rIns="74295" bIns="37148" numCol="1" rtlCol="0" anchor="t" anchorCtr="0" compatLnSpc="1">
            <a:prstTxWarp prst="textNoShape">
              <a:avLst/>
            </a:prstTxWarp>
            <a:normAutofit/>
          </a:bodyPr>
          <a:lstStyle>
            <a:lvl1pPr marL="285739" marR="0" indent="-285739"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1pPr>
            <a:lvl2pPr marL="285739" marR="0" indent="9524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2pPr>
            <a:lvl3pPr marL="285739" marR="0" indent="476231"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3pPr>
            <a:lvl4pPr marL="285739" marR="0" indent="85721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4pPr>
            <a:lvl5pPr marL="285739" marR="0" indent="123820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5pPr>
            <a:lvl6pPr marL="285739" marR="0" indent="161918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6pPr>
            <a:lvl7pPr marL="285739" marR="0" indent="200017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7pPr>
            <a:lvl8pPr marL="285739" marR="0" indent="238115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8pPr>
            <a:lvl9pPr marL="285739" marR="0" indent="276214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9pPr>
          </a:lstStyle>
          <a:p>
            <a:pPr marL="457200" indent="-457200">
              <a:buFont typeface="Wingdings" panose="05000000000000000000" pitchFamily="2" charset="2"/>
              <a:buChar char="§"/>
            </a:pPr>
            <a:r>
              <a:rPr lang="cs-CZ" sz="2800" kern="0" dirty="0" err="1">
                <a:cs typeface="Times New Roman"/>
              </a:rPr>
              <a:t>Website</a:t>
            </a:r>
            <a:r>
              <a:rPr lang="cs-CZ" sz="2800" kern="0" dirty="0">
                <a:cs typeface="Times New Roman"/>
              </a:rPr>
              <a:t>: </a:t>
            </a:r>
            <a:r>
              <a:rPr lang="cs-CZ" sz="2800" kern="0" dirty="0">
                <a:cs typeface="Times New Roman"/>
                <a:hlinkClick r:id="rId3"/>
              </a:rPr>
              <a:t>https://www.kvkli.cz/</a:t>
            </a:r>
            <a:r>
              <a:rPr lang="cs-CZ" sz="2800" kern="0" dirty="0">
                <a:cs typeface="Times New Roman"/>
              </a:rPr>
              <a:t> </a:t>
            </a:r>
          </a:p>
          <a:p>
            <a:pPr marL="457200" indent="-457200">
              <a:buFont typeface="Wingdings" panose="05000000000000000000" pitchFamily="2" charset="2"/>
              <a:buChar char="§"/>
            </a:pPr>
            <a:r>
              <a:rPr lang="cs-CZ" sz="2800" kern="0" dirty="0" err="1">
                <a:cs typeface="Times New Roman"/>
              </a:rPr>
              <a:t>Information</a:t>
            </a:r>
            <a:r>
              <a:rPr lang="cs-CZ" sz="2800" kern="0" dirty="0">
                <a:cs typeface="Times New Roman"/>
              </a:rPr>
              <a:t> </a:t>
            </a:r>
            <a:r>
              <a:rPr lang="cs-CZ" sz="2800" kern="0" dirty="0" err="1">
                <a:cs typeface="Times New Roman"/>
              </a:rPr>
              <a:t>about</a:t>
            </a:r>
            <a:r>
              <a:rPr lang="cs-CZ" sz="2800" kern="0" dirty="0">
                <a:cs typeface="Times New Roman"/>
              </a:rPr>
              <a:t> </a:t>
            </a:r>
            <a:r>
              <a:rPr lang="cs-CZ" sz="2800" kern="0" dirty="0" err="1">
                <a:cs typeface="Times New Roman"/>
              </a:rPr>
              <a:t>the</a:t>
            </a:r>
            <a:r>
              <a:rPr lang="cs-CZ" sz="2800" kern="0" dirty="0">
                <a:cs typeface="Times New Roman"/>
              </a:rPr>
              <a:t> </a:t>
            </a:r>
            <a:r>
              <a:rPr lang="cs-CZ" sz="2800" kern="0" dirty="0" err="1">
                <a:cs typeface="Times New Roman"/>
              </a:rPr>
              <a:t>synagogue</a:t>
            </a:r>
            <a:r>
              <a:rPr lang="cs-CZ" sz="2800" kern="0" dirty="0">
                <a:cs typeface="Times New Roman"/>
              </a:rPr>
              <a:t>: </a:t>
            </a:r>
            <a:r>
              <a:rPr lang="cs-CZ" sz="2800" kern="0" dirty="0">
                <a:cs typeface="Times New Roman"/>
                <a:hlinkClick r:id="rId4"/>
              </a:rPr>
              <a:t>http://www.kehila-liberec.cz/synagoga.aspx</a:t>
            </a:r>
            <a:endParaRPr lang="cs-CZ" sz="2800" kern="0" dirty="0">
              <a:cs typeface="Times New Roman"/>
            </a:endParaRPr>
          </a:p>
          <a:p>
            <a:pPr marL="457200" indent="-457200">
              <a:buFont typeface="Wingdings" panose="05000000000000000000" pitchFamily="2" charset="2"/>
              <a:buChar char="§"/>
            </a:pPr>
            <a:r>
              <a:rPr lang="cs-CZ" sz="2800" kern="0" dirty="0" err="1">
                <a:cs typeface="Times New Roman"/>
              </a:rPr>
              <a:t>Social</a:t>
            </a:r>
            <a:r>
              <a:rPr lang="cs-CZ" sz="2800" kern="0" dirty="0">
                <a:cs typeface="Times New Roman"/>
              </a:rPr>
              <a:t> media: Facebook, Instagram, YouTube</a:t>
            </a:r>
          </a:p>
          <a:p>
            <a:pPr marL="457200" indent="-457200">
              <a:buFont typeface="Wingdings" panose="05000000000000000000" pitchFamily="2" charset="2"/>
              <a:buChar char="§"/>
            </a:pPr>
            <a:r>
              <a:rPr lang="cs-CZ" sz="2800" kern="0" dirty="0">
                <a:cs typeface="Times New Roman"/>
              </a:rPr>
              <a:t>Film: </a:t>
            </a:r>
            <a:r>
              <a:rPr lang="cs-CZ" sz="2800" kern="0" dirty="0">
                <a:cs typeface="Times New Roman"/>
                <a:hlinkClick r:id="rId5"/>
              </a:rPr>
              <a:t>https://www.youtube.com/watch?v=337McIZVj5o&amp;t=2s</a:t>
            </a:r>
            <a:endParaRPr lang="cs-CZ" sz="2800" kern="0" dirty="0">
              <a:cs typeface="Times New Roman"/>
            </a:endParaRPr>
          </a:p>
          <a:p>
            <a:pPr marL="457200" indent="-457200">
              <a:buFont typeface="Wingdings" panose="05000000000000000000" pitchFamily="2" charset="2"/>
              <a:buChar char="§"/>
            </a:pPr>
            <a:r>
              <a:rPr lang="cs-CZ" sz="2800" kern="0" dirty="0" err="1">
                <a:cs typeface="Times New Roman"/>
              </a:rPr>
              <a:t>Virtual</a:t>
            </a:r>
            <a:r>
              <a:rPr lang="cs-CZ" sz="2800" kern="0" dirty="0">
                <a:cs typeface="Times New Roman"/>
              </a:rPr>
              <a:t> tour, </a:t>
            </a:r>
            <a:r>
              <a:rPr lang="cs-CZ" sz="2800" kern="0" dirty="0" err="1">
                <a:cs typeface="Times New Roman"/>
              </a:rPr>
              <a:t>photogalery</a:t>
            </a:r>
            <a:r>
              <a:rPr lang="cs-CZ" sz="2800" kern="0" dirty="0">
                <a:cs typeface="Times New Roman"/>
              </a:rPr>
              <a:t>, </a:t>
            </a:r>
            <a:r>
              <a:rPr lang="cs-CZ" sz="2800" kern="0" dirty="0" err="1">
                <a:cs typeface="Times New Roman"/>
              </a:rPr>
              <a:t>floor</a:t>
            </a:r>
            <a:r>
              <a:rPr lang="cs-CZ" sz="2800" kern="0" dirty="0">
                <a:cs typeface="Times New Roman"/>
              </a:rPr>
              <a:t> </a:t>
            </a:r>
            <a:r>
              <a:rPr lang="cs-CZ" sz="2800" kern="0" dirty="0" err="1">
                <a:cs typeface="Times New Roman"/>
              </a:rPr>
              <a:t>plans</a:t>
            </a:r>
            <a:r>
              <a:rPr lang="cs-CZ" sz="2800" kern="0" dirty="0">
                <a:cs typeface="Times New Roman"/>
              </a:rPr>
              <a:t>: </a:t>
            </a:r>
            <a:r>
              <a:rPr lang="cs-CZ" sz="2800" kern="0" dirty="0">
                <a:cs typeface="Times New Roman"/>
                <a:hlinkClick r:id="rId6"/>
              </a:rPr>
              <a:t>https://www.kvkli.cz/o-nas/virtualni-prohlidka-fotogalerie</a:t>
            </a:r>
            <a:endParaRPr lang="cs-CZ" sz="2800" kern="0" dirty="0">
              <a:cs typeface="Times New Roman"/>
            </a:endParaRPr>
          </a:p>
          <a:p>
            <a:pPr marL="0" indent="0"/>
            <a:endParaRPr lang="cs-CZ" kern="0" dirty="0">
              <a:latin typeface="Times New Roman"/>
              <a:cs typeface="Times New Roman"/>
            </a:endParaRPr>
          </a:p>
        </p:txBody>
      </p:sp>
    </p:spTree>
    <p:extLst>
      <p:ext uri="{BB962C8B-B14F-4D97-AF65-F5344CB8AC3E}">
        <p14:creationId xmlns:p14="http://schemas.microsoft.com/office/powerpoint/2010/main" val="36367421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D369BA-1580-4FCE-6027-487FCA8A40EA}"/>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Kniha Stránek Srdce Dřevěné - Fotografie zdarma na Pixabay">
            <a:extLst>
              <a:ext uri="{FF2B5EF4-FFF2-40B4-BE49-F238E27FC236}">
                <a16:creationId xmlns:a16="http://schemas.microsoft.com/office/drawing/2014/main" id="{2AC20DF4-8521-0B65-10A2-EE4EA82E6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048" r="1" b="5497"/>
          <a:stretch/>
        </p:blipFill>
        <p:spPr bwMode="auto">
          <a:xfrm>
            <a:off x="4883003" y="0"/>
            <a:ext cx="7308997" cy="336499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Obrázek 3" descr="Obsah obrázku text, bílé, algebra&#10;&#10;Obsah vygenerovaný umělou inteligencí může být nesprávný.">
            <a:extLst>
              <a:ext uri="{FF2B5EF4-FFF2-40B4-BE49-F238E27FC236}">
                <a16:creationId xmlns:a16="http://schemas.microsoft.com/office/drawing/2014/main" id="{B9034FF0-2747-B61F-246B-0BCE154073DD}"/>
              </a:ext>
            </a:extLst>
          </p:cNvPr>
          <p:cNvPicPr>
            <a:picLocks noChangeAspect="1"/>
          </p:cNvPicPr>
          <p:nvPr/>
        </p:nvPicPr>
        <p:blipFill>
          <a:blip r:embed="rId3"/>
          <a:srcRect r="-2" b="3351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0" name="Freeform: Shape 13">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5">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adpis 1">
            <a:extLst>
              <a:ext uri="{FF2B5EF4-FFF2-40B4-BE49-F238E27FC236}">
                <a16:creationId xmlns:a16="http://schemas.microsoft.com/office/drawing/2014/main" id="{B5DA81B5-004F-035F-2B60-003DC1E80967}"/>
              </a:ext>
            </a:extLst>
          </p:cNvPr>
          <p:cNvSpPr txBox="1">
            <a:spLocks/>
          </p:cNvSpPr>
          <p:nvPr/>
        </p:nvSpPr>
        <p:spPr>
          <a:xfrm>
            <a:off x="438912" y="1524659"/>
            <a:ext cx="5019074" cy="277408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91440" tIns="45720" rIns="91440" bIns="45720" rtlCol="0" anchor="b">
            <a:normAutofit/>
          </a:bodyPr>
          <a:lstStyle>
            <a:lvl1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1pPr>
            <a:lvl2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2pPr>
            <a:lvl3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3pPr>
            <a:lvl4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4pPr>
            <a:lvl5pPr marL="0" marR="0" indent="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5pPr>
            <a:lvl6pPr marL="0" marR="0" indent="380985"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6pPr>
            <a:lvl7pPr marL="0" marR="0" indent="761970"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7pPr>
            <a:lvl8pPr marL="0" marR="0" indent="1142954"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8pPr>
            <a:lvl9pPr marL="0" marR="0" indent="1523939" algn="ctr" defTabSz="380985" rtl="0" latinLnBrk="0">
              <a:lnSpc>
                <a:spcPct val="93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9pPr>
          </a:lstStyle>
          <a:p>
            <a:pPr algn="l" defTabSz="914400">
              <a:lnSpc>
                <a:spcPct val="90000"/>
              </a:lnSpc>
              <a:spcBef>
                <a:spcPct val="0"/>
              </a:spcBef>
              <a:spcAft>
                <a:spcPts val="600"/>
              </a:spcAft>
            </a:pPr>
            <a:r>
              <a:rPr lang="cs-CZ" sz="5400" b="1" kern="1200" dirty="0" err="1">
                <a:solidFill>
                  <a:schemeClr val="tx1"/>
                </a:solidFill>
                <a:latin typeface="+mj-lt"/>
                <a:ea typeface="+mj-ea"/>
                <a:cs typeface="+mj-cs"/>
              </a:rPr>
              <a:t>Thank</a:t>
            </a:r>
            <a:r>
              <a:rPr lang="cs-CZ" sz="5400" b="1" kern="1200" dirty="0">
                <a:solidFill>
                  <a:schemeClr val="tx1"/>
                </a:solidFill>
                <a:latin typeface="+mj-lt"/>
                <a:ea typeface="+mj-ea"/>
                <a:cs typeface="+mj-cs"/>
              </a:rPr>
              <a:t> </a:t>
            </a:r>
            <a:r>
              <a:rPr lang="cs-CZ" sz="5400" b="1" kern="1200" dirty="0" err="1">
                <a:solidFill>
                  <a:schemeClr val="tx1"/>
                </a:solidFill>
                <a:latin typeface="+mj-lt"/>
                <a:ea typeface="+mj-ea"/>
                <a:cs typeface="+mj-cs"/>
              </a:rPr>
              <a:t>you</a:t>
            </a:r>
            <a:r>
              <a:rPr lang="cs-CZ" sz="5400" b="1" kern="1200" dirty="0">
                <a:solidFill>
                  <a:schemeClr val="tx1"/>
                </a:solidFill>
                <a:latin typeface="+mj-lt"/>
                <a:ea typeface="+mj-ea"/>
                <a:cs typeface="+mj-cs"/>
              </a:rPr>
              <a:t> </a:t>
            </a:r>
            <a:r>
              <a:rPr lang="cs-CZ" sz="5400" b="1" kern="1200" dirty="0" err="1">
                <a:solidFill>
                  <a:schemeClr val="tx1"/>
                </a:solidFill>
                <a:latin typeface="+mj-lt"/>
                <a:ea typeface="+mj-ea"/>
                <a:cs typeface="+mj-cs"/>
              </a:rPr>
              <a:t>for</a:t>
            </a:r>
            <a:r>
              <a:rPr lang="cs-CZ" sz="5400" b="1" kern="1200" dirty="0">
                <a:solidFill>
                  <a:schemeClr val="tx1"/>
                </a:solidFill>
                <a:latin typeface="+mj-lt"/>
                <a:ea typeface="+mj-ea"/>
                <a:cs typeface="+mj-cs"/>
              </a:rPr>
              <a:t> </a:t>
            </a:r>
            <a:r>
              <a:rPr lang="cs-CZ" sz="5400" b="1" kern="1200" dirty="0" err="1">
                <a:solidFill>
                  <a:schemeClr val="tx1"/>
                </a:solidFill>
                <a:latin typeface="+mj-lt"/>
                <a:ea typeface="+mj-ea"/>
                <a:cs typeface="+mj-cs"/>
              </a:rPr>
              <a:t>your</a:t>
            </a:r>
            <a:r>
              <a:rPr lang="cs-CZ" sz="5400" b="1" kern="1200" dirty="0">
                <a:solidFill>
                  <a:schemeClr val="tx1"/>
                </a:solidFill>
                <a:latin typeface="+mj-lt"/>
                <a:ea typeface="+mj-ea"/>
                <a:cs typeface="+mj-cs"/>
              </a:rPr>
              <a:t> </a:t>
            </a:r>
            <a:r>
              <a:rPr lang="cs-CZ" sz="5400" b="1" kern="1200" dirty="0" err="1">
                <a:solidFill>
                  <a:schemeClr val="tx1"/>
                </a:solidFill>
                <a:latin typeface="+mj-lt"/>
                <a:ea typeface="+mj-ea"/>
                <a:cs typeface="+mj-cs"/>
              </a:rPr>
              <a:t>attention</a:t>
            </a:r>
            <a:endParaRPr lang="en-US" sz="5400" b="1" kern="1200" dirty="0">
              <a:solidFill>
                <a:schemeClr val="tx1"/>
              </a:solidFill>
              <a:latin typeface="+mj-lt"/>
              <a:ea typeface="+mj-ea"/>
              <a:cs typeface="+mj-cs"/>
            </a:endParaRPr>
          </a:p>
        </p:txBody>
      </p:sp>
      <p:sp>
        <p:nvSpPr>
          <p:cNvPr id="18" name="Rectangle 17">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0" name="Rectangle 19">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ovéPole 12">
            <a:extLst>
              <a:ext uri="{FF2B5EF4-FFF2-40B4-BE49-F238E27FC236}">
                <a16:creationId xmlns:a16="http://schemas.microsoft.com/office/drawing/2014/main" id="{636009BA-19D5-3A97-93AC-9EF04656D473}"/>
              </a:ext>
            </a:extLst>
          </p:cNvPr>
          <p:cNvSpPr txBox="1"/>
          <p:nvPr/>
        </p:nvSpPr>
        <p:spPr>
          <a:xfrm>
            <a:off x="348343" y="446314"/>
            <a:ext cx="2427514" cy="91597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mn-lt"/>
              <a:ea typeface="+mn-ea"/>
              <a:cs typeface="+mn-cs"/>
              <a:sym typeface="Times New Roman"/>
            </a:endParaRPr>
          </a:p>
        </p:txBody>
      </p:sp>
      <p:sp>
        <p:nvSpPr>
          <p:cNvPr id="15" name="TextovéPole 14">
            <a:extLst>
              <a:ext uri="{FF2B5EF4-FFF2-40B4-BE49-F238E27FC236}">
                <a16:creationId xmlns:a16="http://schemas.microsoft.com/office/drawing/2014/main" id="{B2E4D7ED-C978-AB63-CA6B-0BB87806E169}"/>
              </a:ext>
            </a:extLst>
          </p:cNvPr>
          <p:cNvSpPr txBox="1"/>
          <p:nvPr/>
        </p:nvSpPr>
        <p:spPr>
          <a:xfrm>
            <a:off x="348343" y="4417368"/>
            <a:ext cx="5246914" cy="91597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mn-lt"/>
              <a:ea typeface="+mn-ea"/>
              <a:cs typeface="+mn-cs"/>
              <a:sym typeface="Times New Roman"/>
            </a:endParaRPr>
          </a:p>
        </p:txBody>
      </p:sp>
    </p:spTree>
    <p:extLst>
      <p:ext uri="{BB962C8B-B14F-4D97-AF65-F5344CB8AC3E}">
        <p14:creationId xmlns:p14="http://schemas.microsoft.com/office/powerpoint/2010/main" val="41161994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03551-C261-1E56-3746-0FFD6744DA7F}"/>
            </a:ext>
          </a:extLst>
        </p:cNvPr>
        <p:cNvGrpSpPr/>
        <p:nvPr/>
      </p:nvGrpSpPr>
      <p:grpSpPr>
        <a:xfrm>
          <a:off x="0" y="0"/>
          <a:ext cx="0" cy="0"/>
          <a:chOff x="0" y="0"/>
          <a:chExt cx="0" cy="0"/>
        </a:xfrm>
      </p:grpSpPr>
      <p:pic>
        <p:nvPicPr>
          <p:cNvPr id="4" name="Obrázek 3" descr="Obsah obrázku text, bílé, algebra&#10;&#10;Obsah vygenerovaný umělou inteligencí může být nesprávný.">
            <a:extLst>
              <a:ext uri="{FF2B5EF4-FFF2-40B4-BE49-F238E27FC236}">
                <a16:creationId xmlns:a16="http://schemas.microsoft.com/office/drawing/2014/main" id="{E1597C6C-585B-8457-3785-80EDFFF16D23}"/>
              </a:ext>
            </a:extLst>
          </p:cNvPr>
          <p:cNvPicPr>
            <a:picLocks noChangeAspect="1"/>
          </p:cNvPicPr>
          <p:nvPr/>
        </p:nvPicPr>
        <p:blipFill>
          <a:blip r:embed="rId2"/>
          <a:srcRect b="18788"/>
          <a:stretch/>
        </p:blipFill>
        <p:spPr>
          <a:xfrm>
            <a:off x="20" y="1282"/>
            <a:ext cx="12191980" cy="6856718"/>
          </a:xfrm>
          <a:prstGeom prst="rect">
            <a:avLst/>
          </a:prstGeom>
        </p:spPr>
      </p:pic>
      <p:sp>
        <p:nvSpPr>
          <p:cNvPr id="2" name="Nadpis 1">
            <a:extLst>
              <a:ext uri="{FF2B5EF4-FFF2-40B4-BE49-F238E27FC236}">
                <a16:creationId xmlns:a16="http://schemas.microsoft.com/office/drawing/2014/main" id="{D28ED37D-2F9B-FB9F-0F39-4FE066D1ACC8}"/>
              </a:ext>
            </a:extLst>
          </p:cNvPr>
          <p:cNvSpPr>
            <a:spLocks noGrp="1"/>
          </p:cNvSpPr>
          <p:nvPr>
            <p:ph type="title"/>
          </p:nvPr>
        </p:nvSpPr>
        <p:spPr>
          <a:xfrm>
            <a:off x="503464" y="326118"/>
            <a:ext cx="8915400" cy="1143000"/>
          </a:xfrm>
        </p:spPr>
        <p:txBody>
          <a:bodyPr>
            <a:normAutofit/>
          </a:bodyPr>
          <a:lstStyle/>
          <a:p>
            <a:pPr algn="l"/>
            <a:r>
              <a:rPr lang="cs-CZ" sz="5000" b="1" dirty="0"/>
              <a:t>Liberec </a:t>
            </a:r>
            <a:r>
              <a:rPr lang="cs-CZ" sz="5000" b="1" dirty="0" err="1"/>
              <a:t>Library</a:t>
            </a:r>
            <a:endParaRPr lang="cs-CZ" sz="5000" b="1" dirty="0"/>
          </a:p>
        </p:txBody>
      </p:sp>
      <p:sp>
        <p:nvSpPr>
          <p:cNvPr id="3" name="Zástupný obsah 2">
            <a:extLst>
              <a:ext uri="{FF2B5EF4-FFF2-40B4-BE49-F238E27FC236}">
                <a16:creationId xmlns:a16="http://schemas.microsoft.com/office/drawing/2014/main" id="{C58F2316-841E-80A9-5F58-0173F90A8670}"/>
              </a:ext>
            </a:extLst>
          </p:cNvPr>
          <p:cNvSpPr txBox="1">
            <a:spLocks/>
          </p:cNvSpPr>
          <p:nvPr/>
        </p:nvSpPr>
        <p:spPr>
          <a:xfrm>
            <a:off x="503464" y="1469118"/>
            <a:ext cx="11481707" cy="4525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wrap="square" lIns="74295" tIns="37148" rIns="74295" bIns="37148" numCol="1" rtlCol="0" anchor="t" anchorCtr="0" compatLnSpc="1">
            <a:prstTxWarp prst="textNoShape">
              <a:avLst/>
            </a:prstTxWarp>
            <a:normAutofit/>
          </a:bodyPr>
          <a:lstStyle>
            <a:lvl1pPr marL="285739" marR="0" indent="-285739"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1pPr>
            <a:lvl2pPr marL="285739" marR="0" indent="9524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2pPr>
            <a:lvl3pPr marL="285739" marR="0" indent="476231"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3pPr>
            <a:lvl4pPr marL="285739" marR="0" indent="85721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4pPr>
            <a:lvl5pPr marL="285739" marR="0" indent="123820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5pPr>
            <a:lvl6pPr marL="285739" marR="0" indent="161918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6pPr>
            <a:lvl7pPr marL="285739" marR="0" indent="200017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7pPr>
            <a:lvl8pPr marL="285739" marR="0" indent="238115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8pPr>
            <a:lvl9pPr marL="285739" marR="0" indent="276214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9pPr>
          </a:lstStyle>
          <a:p>
            <a:pPr marL="457200" indent="-457200">
              <a:buFont typeface="Wingdings" panose="05000000000000000000" pitchFamily="2" charset="2"/>
              <a:buChar char="ü"/>
            </a:pPr>
            <a:r>
              <a:rPr lang="en-US" sz="2800" kern="0" dirty="0"/>
              <a:t>The largest public library in the Liberec Region.</a:t>
            </a:r>
            <a:r>
              <a:rPr lang="cs-CZ" sz="2800" kern="0" dirty="0"/>
              <a:t>.</a:t>
            </a:r>
          </a:p>
          <a:p>
            <a:pPr marL="457200" indent="-457200">
              <a:buFont typeface="Wingdings" panose="05000000000000000000" pitchFamily="2" charset="2"/>
              <a:buChar char="ü"/>
            </a:pPr>
            <a:r>
              <a:rPr lang="en-US" sz="2800" kern="0" dirty="0"/>
              <a:t>A modern, open, and interesting space.</a:t>
            </a:r>
          </a:p>
          <a:p>
            <a:pPr marL="457200" indent="-457200">
              <a:buFont typeface="Wingdings" panose="05000000000000000000" pitchFamily="2" charset="2"/>
              <a:buChar char="ü"/>
            </a:pPr>
            <a:r>
              <a:rPr lang="en-US" sz="2800" kern="0" dirty="0"/>
              <a:t>An educational, cultural, and leisure-time institution.</a:t>
            </a:r>
          </a:p>
          <a:p>
            <a:pPr marL="457200" indent="-457200">
              <a:buFont typeface="Wingdings" panose="05000000000000000000" pitchFamily="2" charset="2"/>
              <a:buChar char="ü"/>
            </a:pPr>
            <a:r>
              <a:rPr lang="en-US" sz="2800" kern="0" dirty="0"/>
              <a:t>A wide range of services for everyone (children, seniors, students).</a:t>
            </a:r>
          </a:p>
          <a:p>
            <a:pPr marL="457200" indent="-457200">
              <a:buFont typeface="Wingdings" panose="05000000000000000000" pitchFamily="2" charset="2"/>
              <a:buChar char="ü"/>
            </a:pPr>
            <a:r>
              <a:rPr lang="en-US" sz="2800" kern="0" dirty="0"/>
              <a:t>Basic services:</a:t>
            </a:r>
            <a:endParaRPr lang="cs-CZ" kern="0" dirty="0">
              <a:latin typeface="Times New Roman"/>
              <a:cs typeface="Times New Roman"/>
            </a:endParaRPr>
          </a:p>
          <a:p>
            <a:endParaRPr lang="cs-CZ" kern="0" dirty="0"/>
          </a:p>
        </p:txBody>
      </p:sp>
      <p:sp>
        <p:nvSpPr>
          <p:cNvPr id="5" name="Zástupný obsah 2">
            <a:extLst>
              <a:ext uri="{FF2B5EF4-FFF2-40B4-BE49-F238E27FC236}">
                <a16:creationId xmlns:a16="http://schemas.microsoft.com/office/drawing/2014/main" id="{8E7B46D0-56B9-254F-D678-4D9DDB175117}"/>
              </a:ext>
            </a:extLst>
          </p:cNvPr>
          <p:cNvSpPr txBox="1">
            <a:spLocks/>
          </p:cNvSpPr>
          <p:nvPr/>
        </p:nvSpPr>
        <p:spPr>
          <a:xfrm>
            <a:off x="1006928" y="4325807"/>
            <a:ext cx="11688516" cy="15600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wrap="square" lIns="74295" tIns="37148" rIns="74295" bIns="37148" numCol="1" rtlCol="0" anchor="t" anchorCtr="0" compatLnSpc="1">
            <a:prstTxWarp prst="textNoShape">
              <a:avLst/>
            </a:prstTxWarp>
            <a:noAutofit/>
          </a:bodyPr>
          <a:lstStyle>
            <a:lvl1pPr marL="285739" marR="0" indent="-285739"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1pPr>
            <a:lvl2pPr marL="285739" marR="0" indent="9524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2pPr>
            <a:lvl3pPr marL="285739" marR="0" indent="476231"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3pPr>
            <a:lvl4pPr marL="285739" marR="0" indent="85721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4pPr>
            <a:lvl5pPr marL="285739" marR="0" indent="123820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5pPr>
            <a:lvl6pPr marL="285739" marR="0" indent="161918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6pPr>
            <a:lvl7pPr marL="285739" marR="0" indent="200017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7pPr>
            <a:lvl8pPr marL="285739" marR="0" indent="238115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8pPr>
            <a:lvl9pPr marL="285739" marR="0" indent="276214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9pPr>
          </a:lstStyle>
          <a:p>
            <a:pPr marL="457200" indent="-457200">
              <a:buFont typeface="Arial" panose="020B0604020202020204" pitchFamily="34" charset="0"/>
              <a:buChar char="•"/>
            </a:pPr>
            <a:r>
              <a:rPr lang="en-US" sz="2200" kern="0" dirty="0"/>
              <a:t>Borrowing books and other media.</a:t>
            </a:r>
          </a:p>
          <a:p>
            <a:pPr marL="457200" indent="-457200">
              <a:buFont typeface="Arial" panose="020B0604020202020204" pitchFamily="34" charset="0"/>
              <a:buChar char="•"/>
            </a:pPr>
            <a:r>
              <a:rPr lang="en-US" sz="2200" kern="0" dirty="0"/>
              <a:t>Educational events for schools and the public.</a:t>
            </a:r>
          </a:p>
          <a:p>
            <a:pPr marL="457200" indent="-457200">
              <a:buFont typeface="Arial" panose="020B0604020202020204" pitchFamily="34" charset="0"/>
              <a:buChar char="•"/>
            </a:pPr>
            <a:r>
              <a:rPr lang="en-US" sz="2200" kern="0" dirty="0"/>
              <a:t>Lectures, workshops, cultural events, Wi-Fi.</a:t>
            </a:r>
          </a:p>
          <a:p>
            <a:pPr marL="457200" indent="-457200">
              <a:buFont typeface="Arial" panose="020B0604020202020204" pitchFamily="34" charset="0"/>
              <a:buChar char="•"/>
            </a:pPr>
            <a:r>
              <a:rPr lang="en-US" sz="2200" kern="0" dirty="0"/>
              <a:t>Places for studying and relaxing (including modern study rooms).</a:t>
            </a:r>
            <a:endParaRPr lang="cs-CZ" sz="2200" kern="0" dirty="0"/>
          </a:p>
          <a:p>
            <a:pPr marL="457200" indent="-457200">
              <a:buFont typeface="Arial" panose="020B0604020202020204" pitchFamily="34" charset="0"/>
              <a:buChar char="•"/>
            </a:pPr>
            <a:r>
              <a:rPr lang="cs-CZ" sz="2200" kern="0" dirty="0"/>
              <a:t>Café, ...</a:t>
            </a:r>
          </a:p>
          <a:p>
            <a:pPr marL="0" indent="0"/>
            <a:endParaRPr lang="cs-CZ" sz="2000" kern="0" dirty="0">
              <a:latin typeface="Times New Roman"/>
              <a:cs typeface="Times New Roman"/>
            </a:endParaRPr>
          </a:p>
          <a:p>
            <a:endParaRPr lang="cs-CZ" sz="2000" kern="0" dirty="0"/>
          </a:p>
        </p:txBody>
      </p:sp>
    </p:spTree>
    <p:extLst>
      <p:ext uri="{BB962C8B-B14F-4D97-AF65-F5344CB8AC3E}">
        <p14:creationId xmlns:p14="http://schemas.microsoft.com/office/powerpoint/2010/main" val="28042365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21044-6780-B02B-9455-DD840F266CCF}"/>
            </a:ext>
          </a:extLst>
        </p:cNvPr>
        <p:cNvGrpSpPr/>
        <p:nvPr/>
      </p:nvGrpSpPr>
      <p:grpSpPr>
        <a:xfrm>
          <a:off x="0" y="0"/>
          <a:ext cx="0" cy="0"/>
          <a:chOff x="0" y="0"/>
          <a:chExt cx="0" cy="0"/>
        </a:xfrm>
      </p:grpSpPr>
      <p:pic>
        <p:nvPicPr>
          <p:cNvPr id="2" name="Picture 4" descr="https://www.kvkli.cz/getFile/id:74239/type:size2/Forward%20Knihovna%202023%20-%20(@david_sklenar)%20-%20(118%20of%20164).jpg">
            <a:hlinkClick r:id="rId2"/>
            <a:extLst>
              <a:ext uri="{FF2B5EF4-FFF2-40B4-BE49-F238E27FC236}">
                <a16:creationId xmlns:a16="http://schemas.microsoft.com/office/drawing/2014/main" id="{5D3BF633-8049-406B-947A-D3FF04033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8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340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54E4B0-4FE4-97E8-0EA5-2102E7E4BDA3}"/>
            </a:ext>
          </a:extLst>
        </p:cNvPr>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0836548-8375-43E9-93FB-1CB9C52E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synagoga">
            <a:extLst>
              <a:ext uri="{FF2B5EF4-FFF2-40B4-BE49-F238E27FC236}">
                <a16:creationId xmlns:a16="http://schemas.microsoft.com/office/drawing/2014/main" id="{B31BA1D1-A620-6353-AF82-E2F4396BA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21" r="17679" b="-4"/>
          <a:stretch/>
        </p:blipFill>
        <p:spPr bwMode="auto">
          <a:xfrm>
            <a:off x="-4" y="10"/>
            <a:ext cx="4010364" cy="39035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ázek 3" descr="Obsah obrázku text, bílé, algebra&#10;&#10;Obsah vygenerovaný umělou inteligencí může být nesprávný.">
            <a:extLst>
              <a:ext uri="{FF2B5EF4-FFF2-40B4-BE49-F238E27FC236}">
                <a16:creationId xmlns:a16="http://schemas.microsoft.com/office/drawing/2014/main" id="{5D0D56EB-62F4-2E13-CE18-35DEAA805E9F}"/>
              </a:ext>
            </a:extLst>
          </p:cNvPr>
          <p:cNvPicPr>
            <a:picLocks noChangeAspect="1"/>
          </p:cNvPicPr>
          <p:nvPr/>
        </p:nvPicPr>
        <p:blipFill>
          <a:blip r:embed="rId3"/>
          <a:srcRect l="30" r="1" b="1"/>
          <a:stretch/>
        </p:blipFill>
        <p:spPr>
          <a:xfrm>
            <a:off x="-2" y="4079988"/>
            <a:ext cx="4010364" cy="2778011"/>
          </a:xfrm>
          <a:prstGeom prst="rect">
            <a:avLst/>
          </a:prstGeom>
        </p:spPr>
      </p:pic>
      <p:pic>
        <p:nvPicPr>
          <p:cNvPr id="5" name="Picture 3" descr="synagoga2">
            <a:extLst>
              <a:ext uri="{FF2B5EF4-FFF2-40B4-BE49-F238E27FC236}">
                <a16:creationId xmlns:a16="http://schemas.microsoft.com/office/drawing/2014/main" id="{4542040F-618C-6CDB-E917-D13A44F6F0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0" r="18317" b="2572"/>
          <a:stretch/>
        </p:blipFill>
        <p:spPr bwMode="auto">
          <a:xfrm>
            <a:off x="4243995" y="0"/>
            <a:ext cx="351042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descr="Obsah obrázku text, bílé, algebra&#10;&#10;Obsah vygenerovaný umělou inteligencí může být nesprávný.">
            <a:extLst>
              <a:ext uri="{FF2B5EF4-FFF2-40B4-BE49-F238E27FC236}">
                <a16:creationId xmlns:a16="http://schemas.microsoft.com/office/drawing/2014/main" id="{E0F243A0-0EC8-8EF9-AF38-3DE310D7047D}"/>
              </a:ext>
            </a:extLst>
          </p:cNvPr>
          <p:cNvPicPr>
            <a:picLocks noChangeAspect="1"/>
          </p:cNvPicPr>
          <p:nvPr/>
        </p:nvPicPr>
        <p:blipFill>
          <a:blip r:embed="rId3"/>
          <a:srcRect l="17263" b="1"/>
          <a:stretch/>
        </p:blipFill>
        <p:spPr>
          <a:xfrm>
            <a:off x="7754422" y="-10"/>
            <a:ext cx="4437578" cy="3714184"/>
          </a:xfrm>
          <a:prstGeom prst="rect">
            <a:avLst/>
          </a:prstGeom>
        </p:spPr>
      </p:pic>
      <p:sp>
        <p:nvSpPr>
          <p:cNvPr id="2" name="Nadpis 1">
            <a:extLst>
              <a:ext uri="{FF2B5EF4-FFF2-40B4-BE49-F238E27FC236}">
                <a16:creationId xmlns:a16="http://schemas.microsoft.com/office/drawing/2014/main" id="{BFC91E0D-5273-A2C9-CD08-88D28C65A479}"/>
              </a:ext>
            </a:extLst>
          </p:cNvPr>
          <p:cNvSpPr>
            <a:spLocks noGrp="1"/>
          </p:cNvSpPr>
          <p:nvPr>
            <p:ph type="title"/>
          </p:nvPr>
        </p:nvSpPr>
        <p:spPr>
          <a:xfrm>
            <a:off x="7872765" y="2916256"/>
            <a:ext cx="4200891" cy="1595836"/>
          </a:xfrm>
        </p:spPr>
        <p:txBody>
          <a:bodyPr vert="horz" lIns="91440" tIns="45720" rIns="91440" bIns="45720" rtlCol="0" anchor="b">
            <a:noAutofit/>
          </a:bodyPr>
          <a:lstStyle/>
          <a:p>
            <a:pPr defTabSz="914400">
              <a:lnSpc>
                <a:spcPct val="90000"/>
              </a:lnSpc>
              <a:spcBef>
                <a:spcPct val="0"/>
              </a:spcBef>
            </a:pPr>
            <a:r>
              <a:rPr lang="cs-CZ" sz="5000" b="1" kern="1200" dirty="0">
                <a:solidFill>
                  <a:schemeClr val="tx1"/>
                </a:solidFill>
                <a:latin typeface="+mj-lt"/>
                <a:ea typeface="+mj-ea"/>
                <a:cs typeface="+mj-cs"/>
              </a:rPr>
              <a:t>A </a:t>
            </a:r>
            <a:r>
              <a:rPr lang="cs-CZ" sz="5000" b="1" kern="1200" dirty="0" err="1">
                <a:solidFill>
                  <a:schemeClr val="tx1"/>
                </a:solidFill>
                <a:latin typeface="+mj-lt"/>
                <a:ea typeface="+mj-ea"/>
                <a:cs typeface="+mj-cs"/>
              </a:rPr>
              <a:t>Library</a:t>
            </a:r>
            <a:r>
              <a:rPr lang="cs-CZ" sz="5000" b="1" kern="1200" dirty="0">
                <a:solidFill>
                  <a:schemeClr val="tx1"/>
                </a:solidFill>
                <a:latin typeface="+mj-lt"/>
                <a:ea typeface="+mj-ea"/>
                <a:cs typeface="+mj-cs"/>
              </a:rPr>
              <a:t> </a:t>
            </a:r>
            <a:r>
              <a:rPr lang="cs-CZ" sz="5000" b="1" kern="1200" dirty="0" err="1">
                <a:solidFill>
                  <a:schemeClr val="tx1"/>
                </a:solidFill>
                <a:latin typeface="+mj-lt"/>
                <a:ea typeface="+mj-ea"/>
                <a:cs typeface="+mj-cs"/>
              </a:rPr>
              <a:t>with</a:t>
            </a:r>
            <a:r>
              <a:rPr lang="cs-CZ" sz="5000" b="1" kern="1200" dirty="0">
                <a:solidFill>
                  <a:schemeClr val="tx1"/>
                </a:solidFill>
                <a:latin typeface="+mj-lt"/>
                <a:ea typeface="+mj-ea"/>
                <a:cs typeface="+mj-cs"/>
              </a:rPr>
              <a:t> a story</a:t>
            </a:r>
            <a:endParaRPr lang="en-US" sz="5000" b="1" kern="1200" dirty="0">
              <a:solidFill>
                <a:schemeClr val="tx1"/>
              </a:solidFill>
              <a:latin typeface="+mj-lt"/>
              <a:ea typeface="+mj-ea"/>
              <a:cs typeface="+mj-cs"/>
            </a:endParaRPr>
          </a:p>
        </p:txBody>
      </p:sp>
    </p:spTree>
    <p:extLst>
      <p:ext uri="{BB962C8B-B14F-4D97-AF65-F5344CB8AC3E}">
        <p14:creationId xmlns:p14="http://schemas.microsoft.com/office/powerpoint/2010/main" val="36202702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DD8C8B-A383-EF80-981A-0B588BB7614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Zástupný obsah 3" descr="Může jít o černobílý obrázek ulice">
            <a:extLst>
              <a:ext uri="{FF2B5EF4-FFF2-40B4-BE49-F238E27FC236}">
                <a16:creationId xmlns:a16="http://schemas.microsoft.com/office/drawing/2014/main" id="{2F96FF17-42EB-DE25-57A9-0E43FA227060}"/>
              </a:ext>
            </a:extLst>
          </p:cNvPr>
          <p:cNvPicPr>
            <a:picLocks noChangeAspect="1"/>
          </p:cNvPicPr>
          <p:nvPr/>
        </p:nvPicPr>
        <p:blipFill>
          <a:blip r:embed="rId2"/>
          <a:srcRect t="16353" b="8661"/>
          <a:stretch/>
        </p:blipFill>
        <p:spPr>
          <a:xfrm>
            <a:off x="20" y="1282"/>
            <a:ext cx="12191980" cy="6856718"/>
          </a:xfrm>
          <a:prstGeom prst="rect">
            <a:avLst/>
          </a:prstGeom>
          <a:noFill/>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Tree>
    <p:extLst>
      <p:ext uri="{BB962C8B-B14F-4D97-AF65-F5344CB8AC3E}">
        <p14:creationId xmlns:p14="http://schemas.microsoft.com/office/powerpoint/2010/main" val="6323095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5D7A6B-E33E-9DB1-6596-9AB453AAE66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Obsah obrázku venku, obloha, Smíšená zástavba, Komerční budova&#10;&#10;Obsah vygenerovaný umělou inteligencí může být nesprávný.">
            <a:extLst>
              <a:ext uri="{FF2B5EF4-FFF2-40B4-BE49-F238E27FC236}">
                <a16:creationId xmlns:a16="http://schemas.microsoft.com/office/drawing/2014/main" id="{CB3BF7A8-EED4-AE8F-D78E-B6D48FBD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176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7B53-4797-0C81-ECF6-D860FF2C9B22}"/>
            </a:ext>
          </a:extLst>
        </p:cNvPr>
        <p:cNvGrpSpPr/>
        <p:nvPr/>
      </p:nvGrpSpPr>
      <p:grpSpPr>
        <a:xfrm>
          <a:off x="0" y="0"/>
          <a:ext cx="0" cy="0"/>
          <a:chOff x="0" y="0"/>
          <a:chExt cx="0" cy="0"/>
        </a:xfrm>
      </p:grpSpPr>
      <p:pic>
        <p:nvPicPr>
          <p:cNvPr id="2" name="Obrázek 1">
            <a:extLst>
              <a:ext uri="{FF2B5EF4-FFF2-40B4-BE49-F238E27FC236}">
                <a16:creationId xmlns:a16="http://schemas.microsoft.com/office/drawing/2014/main" id="{C73DB385-97B4-6CA1-32FD-9B8A79776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1" y="76370"/>
            <a:ext cx="4157177" cy="2338413"/>
          </a:xfrm>
          <a:prstGeom prst="rect">
            <a:avLst/>
          </a:prstGeom>
        </p:spPr>
      </p:pic>
      <p:pic>
        <p:nvPicPr>
          <p:cNvPr id="3" name="Obrázek 2">
            <a:extLst>
              <a:ext uri="{FF2B5EF4-FFF2-40B4-BE49-F238E27FC236}">
                <a16:creationId xmlns:a16="http://schemas.microsoft.com/office/drawing/2014/main" id="{AD9C7C81-D84B-F5CE-95B4-ED3C9CE84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485" y="72890"/>
            <a:ext cx="4163366" cy="2341893"/>
          </a:xfrm>
          <a:prstGeom prst="rect">
            <a:avLst/>
          </a:prstGeom>
        </p:spPr>
      </p:pic>
      <p:pic>
        <p:nvPicPr>
          <p:cNvPr id="7" name="Obrázek 6">
            <a:extLst>
              <a:ext uri="{FF2B5EF4-FFF2-40B4-BE49-F238E27FC236}">
                <a16:creationId xmlns:a16="http://schemas.microsoft.com/office/drawing/2014/main" id="{CEF01DD7-39B1-7340-92A6-622F875539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1" y="3862455"/>
            <a:ext cx="5189644" cy="2919175"/>
          </a:xfrm>
          <a:prstGeom prst="rect">
            <a:avLst/>
          </a:prstGeom>
        </p:spPr>
      </p:pic>
      <p:pic>
        <p:nvPicPr>
          <p:cNvPr id="8" name="Picture 2" descr="X:\FOTKY\IROP\září\DSC_2938.JPG">
            <a:extLst>
              <a:ext uri="{FF2B5EF4-FFF2-40B4-BE49-F238E27FC236}">
                <a16:creationId xmlns:a16="http://schemas.microsoft.com/office/drawing/2014/main" id="{529EB88E-0779-62E8-E328-32987779C5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4988" y="72890"/>
            <a:ext cx="3512840" cy="2341893"/>
          </a:xfrm>
          <a:prstGeom prst="rect">
            <a:avLst/>
          </a:prstGeom>
          <a:noFill/>
          <a:extLst>
            <a:ext uri="{909E8E84-426E-40DD-AFC4-6F175D3DCCD1}">
              <a14:hiddenFill xmlns:a14="http://schemas.microsoft.com/office/drawing/2010/main">
                <a:solidFill>
                  <a:srgbClr val="FFFFFF"/>
                </a:solidFill>
              </a14:hiddenFill>
            </a:ext>
          </a:extLst>
        </p:spPr>
      </p:pic>
      <p:pic>
        <p:nvPicPr>
          <p:cNvPr id="9" name="Zástupný symbol pro obsah 3">
            <a:extLst>
              <a:ext uri="{FF2B5EF4-FFF2-40B4-BE49-F238E27FC236}">
                <a16:creationId xmlns:a16="http://schemas.microsoft.com/office/drawing/2014/main" id="{3D1849D4-2E67-D284-CB4D-F30CBD556D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5085" y="3855087"/>
            <a:ext cx="5202743" cy="29265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pic>
        <p:nvPicPr>
          <p:cNvPr id="5" name="Obrázek 4">
            <a:extLst>
              <a:ext uri="{FF2B5EF4-FFF2-40B4-BE49-F238E27FC236}">
                <a16:creationId xmlns:a16="http://schemas.microsoft.com/office/drawing/2014/main" id="{69D53FB6-80F3-0B1C-85C6-5F20DB33AC64}"/>
              </a:ext>
            </a:extLst>
          </p:cNvPr>
          <p:cNvPicPr>
            <a:picLocks noChangeAspect="1"/>
          </p:cNvPicPr>
          <p:nvPr/>
        </p:nvPicPr>
        <p:blipFill>
          <a:blip r:embed="rId7" cstate="print">
            <a:extLst>
              <a:ext uri="{28A0092B-C50C-407E-A947-70E740481C1C}">
                <a14:useLocalDpi xmlns:a14="http://schemas.microsoft.com/office/drawing/2010/main" val="0"/>
              </a:ext>
            </a:extLst>
          </a:blip>
          <a:srcRect l="30081" r="20120"/>
          <a:stretch/>
        </p:blipFill>
        <p:spPr>
          <a:xfrm>
            <a:off x="5264090" y="4919802"/>
            <a:ext cx="1648338" cy="1861828"/>
          </a:xfrm>
          <a:prstGeom prst="rect">
            <a:avLst/>
          </a:prstGeom>
        </p:spPr>
      </p:pic>
      <p:pic>
        <p:nvPicPr>
          <p:cNvPr id="6" name="Obrázek 5">
            <a:extLst>
              <a:ext uri="{FF2B5EF4-FFF2-40B4-BE49-F238E27FC236}">
                <a16:creationId xmlns:a16="http://schemas.microsoft.com/office/drawing/2014/main" id="{7FA48E07-53CE-574E-3471-735E31FF2A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6486" y="2523533"/>
            <a:ext cx="4163366" cy="2341894"/>
          </a:xfrm>
          <a:prstGeom prst="rect">
            <a:avLst/>
          </a:prstGeom>
        </p:spPr>
      </p:pic>
      <p:pic>
        <p:nvPicPr>
          <p:cNvPr id="10" name="Obrázek 9" descr="Obsah obrázku text, bílé, algebra">
            <a:extLst>
              <a:ext uri="{FF2B5EF4-FFF2-40B4-BE49-F238E27FC236}">
                <a16:creationId xmlns:a16="http://schemas.microsoft.com/office/drawing/2014/main" id="{3C163611-98B8-E582-B325-EA2377FDF13D}"/>
              </a:ext>
            </a:extLst>
          </p:cNvPr>
          <p:cNvPicPr>
            <a:picLocks noChangeAspect="1"/>
          </p:cNvPicPr>
          <p:nvPr/>
        </p:nvPicPr>
        <p:blipFill>
          <a:blip r:embed="rId9"/>
          <a:srcRect l="30" b="53427"/>
          <a:stretch/>
        </p:blipFill>
        <p:spPr>
          <a:xfrm>
            <a:off x="51098" y="2469157"/>
            <a:ext cx="4150250" cy="1338923"/>
          </a:xfrm>
          <a:prstGeom prst="rect">
            <a:avLst/>
          </a:prstGeom>
        </p:spPr>
      </p:pic>
      <p:pic>
        <p:nvPicPr>
          <p:cNvPr id="11" name="Obrázek 10" descr="Obsah obrázku text, bílé, algebra">
            <a:extLst>
              <a:ext uri="{FF2B5EF4-FFF2-40B4-BE49-F238E27FC236}">
                <a16:creationId xmlns:a16="http://schemas.microsoft.com/office/drawing/2014/main" id="{68F22B60-3129-229F-A701-BD197CBC8ABB}"/>
              </a:ext>
            </a:extLst>
          </p:cNvPr>
          <p:cNvPicPr>
            <a:picLocks noChangeAspect="1"/>
          </p:cNvPicPr>
          <p:nvPr/>
        </p:nvPicPr>
        <p:blipFill>
          <a:blip r:embed="rId9"/>
          <a:srcRect l="30" b="53427"/>
          <a:stretch/>
        </p:blipFill>
        <p:spPr>
          <a:xfrm>
            <a:off x="8634988" y="2523533"/>
            <a:ext cx="3435771" cy="1108423"/>
          </a:xfrm>
          <a:prstGeom prst="rect">
            <a:avLst/>
          </a:prstGeom>
        </p:spPr>
      </p:pic>
    </p:spTree>
    <p:extLst>
      <p:ext uri="{BB962C8B-B14F-4D97-AF65-F5344CB8AC3E}">
        <p14:creationId xmlns:p14="http://schemas.microsoft.com/office/powerpoint/2010/main" val="4391978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F3062-EF09-217A-5CBB-2FC844110165}"/>
            </a:ext>
          </a:extLst>
        </p:cNvPr>
        <p:cNvGrpSpPr/>
        <p:nvPr/>
      </p:nvGrpSpPr>
      <p:grpSpPr>
        <a:xfrm>
          <a:off x="0" y="0"/>
          <a:ext cx="0" cy="0"/>
          <a:chOff x="0" y="0"/>
          <a:chExt cx="0" cy="0"/>
        </a:xfrm>
      </p:grpSpPr>
      <p:pic>
        <p:nvPicPr>
          <p:cNvPr id="2" name="Picture 2" descr="X:\FOTKY\2017\011_koncert_Zaide\DSC_8017.JPG">
            <a:extLst>
              <a:ext uri="{FF2B5EF4-FFF2-40B4-BE49-F238E27FC236}">
                <a16:creationId xmlns:a16="http://schemas.microsoft.com/office/drawing/2014/main" id="{36FAC456-506D-6057-7B46-9B628BB5FF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040" y="68052"/>
            <a:ext cx="3592688" cy="221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X:\FOTKY\2017\023_sachy\DSC_8443.JPG">
            <a:extLst>
              <a:ext uri="{FF2B5EF4-FFF2-40B4-BE49-F238E27FC236}">
                <a16:creationId xmlns:a16="http://schemas.microsoft.com/office/drawing/2014/main" id="{A745370D-5A7F-65E2-A082-40EED92F3D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172"/>
          <a:stretch/>
        </p:blipFill>
        <p:spPr bwMode="auto">
          <a:xfrm>
            <a:off x="8622584" y="4343963"/>
            <a:ext cx="3466909" cy="242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rv-data\data$\petrydesova\Documents\Fotky\Educa studenti\DSC_6641.JPG">
            <a:extLst>
              <a:ext uri="{FF2B5EF4-FFF2-40B4-BE49-F238E27FC236}">
                <a16:creationId xmlns:a16="http://schemas.microsoft.com/office/drawing/2014/main" id="{47AEE838-2A5B-2DD9-0B40-8CEEEE2B2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490" r="23331" b="-842"/>
          <a:stretch/>
        </p:blipFill>
        <p:spPr bwMode="auto">
          <a:xfrm>
            <a:off x="9028410" y="68052"/>
            <a:ext cx="3071254" cy="209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Zástupný symbol pro obsah 2">
            <a:extLst>
              <a:ext uri="{FF2B5EF4-FFF2-40B4-BE49-F238E27FC236}">
                <a16:creationId xmlns:a16="http://schemas.microsoft.com/office/drawing/2014/main" id="{3884FE76-CC54-D5B4-BF3A-1EC0FA31BDFE}"/>
              </a:ext>
            </a:extLst>
          </p:cNvPr>
          <p:cNvPicPr>
            <a:picLocks noChangeAspect="1"/>
          </p:cNvPicPr>
          <p:nvPr/>
        </p:nvPicPr>
        <p:blipFill>
          <a:blip r:embed="rId5" cstate="print">
            <a:extLst>
              <a:ext uri="{28A0092B-C50C-407E-A947-70E740481C1C}">
                <a14:useLocalDpi xmlns:a14="http://schemas.microsoft.com/office/drawing/2010/main" val="0"/>
              </a:ext>
            </a:extLst>
          </a:blip>
          <a:srcRect t="19884" b="4228"/>
          <a:stretch/>
        </p:blipFill>
        <p:spPr>
          <a:xfrm>
            <a:off x="133677" y="68052"/>
            <a:ext cx="5178022" cy="22103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pic>
        <p:nvPicPr>
          <p:cNvPr id="7" name="Obrázek 6">
            <a:extLst>
              <a:ext uri="{FF2B5EF4-FFF2-40B4-BE49-F238E27FC236}">
                <a16:creationId xmlns:a16="http://schemas.microsoft.com/office/drawing/2014/main" id="{DDB1D67B-EDB9-135B-BCFB-A8AAF85E4DAC}"/>
              </a:ext>
            </a:extLst>
          </p:cNvPr>
          <p:cNvPicPr>
            <a:picLocks noChangeAspect="1"/>
          </p:cNvPicPr>
          <p:nvPr/>
        </p:nvPicPr>
        <p:blipFill>
          <a:blip r:embed="rId6" cstate="print">
            <a:extLst>
              <a:ext uri="{28A0092B-C50C-407E-A947-70E740481C1C}">
                <a14:useLocalDpi xmlns:a14="http://schemas.microsoft.com/office/drawing/2010/main" val="0"/>
              </a:ext>
            </a:extLst>
          </a:blip>
          <a:srcRect l="2166"/>
          <a:stretch/>
        </p:blipFill>
        <p:spPr>
          <a:xfrm>
            <a:off x="9025508" y="2200874"/>
            <a:ext cx="3071254" cy="2092841"/>
          </a:xfrm>
          <a:prstGeom prst="rect">
            <a:avLst/>
          </a:prstGeom>
        </p:spPr>
      </p:pic>
      <p:pic>
        <p:nvPicPr>
          <p:cNvPr id="8" name="Picture 9" descr="P:\FOTKY\2016\151_modni_prehlidka\zmensene\DSC_4896_059.JPG">
            <a:extLst>
              <a:ext uri="{FF2B5EF4-FFF2-40B4-BE49-F238E27FC236}">
                <a16:creationId xmlns:a16="http://schemas.microsoft.com/office/drawing/2014/main" id="{D1E245C1-76A6-6373-77F2-5472AB9F630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631" r="11002"/>
          <a:stretch/>
        </p:blipFill>
        <p:spPr bwMode="auto">
          <a:xfrm>
            <a:off x="3341914" y="4339294"/>
            <a:ext cx="1562570" cy="243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X:\FOTKY\2018\027_nejmladsi_ctenar_roku\DSC_4764.JPG">
            <a:extLst>
              <a:ext uri="{FF2B5EF4-FFF2-40B4-BE49-F238E27FC236}">
                <a16:creationId xmlns:a16="http://schemas.microsoft.com/office/drawing/2014/main" id="{44800B24-AE40-5358-116F-4EEBBD94175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5294" b="6125"/>
          <a:stretch/>
        </p:blipFill>
        <p:spPr bwMode="auto">
          <a:xfrm>
            <a:off x="1217" y="4339294"/>
            <a:ext cx="3294624" cy="2434184"/>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E982CC50-9F3B-7893-8DEF-0CB04980DE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1835" y="4343963"/>
            <a:ext cx="3644272" cy="2429515"/>
          </a:xfrm>
          <a:prstGeom prst="rect">
            <a:avLst/>
          </a:prstGeom>
        </p:spPr>
      </p:pic>
      <p:pic>
        <p:nvPicPr>
          <p:cNvPr id="11" name="Picture 3" descr="\\srv-data\data$\petrydesova\Documents\Fotky\Educa studenti\DSC_6653.JPG">
            <a:extLst>
              <a:ext uri="{FF2B5EF4-FFF2-40B4-BE49-F238E27FC236}">
                <a16:creationId xmlns:a16="http://schemas.microsoft.com/office/drawing/2014/main" id="{E4BE8C22-DAAD-CD1B-4C05-BCCBA8B39BD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5772" b="9222"/>
          <a:stretch/>
        </p:blipFill>
        <p:spPr bwMode="auto">
          <a:xfrm>
            <a:off x="6915034" y="2323962"/>
            <a:ext cx="2030693" cy="197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2" descr="Obsah obrázku text, bílé, algebra">
            <a:extLst>
              <a:ext uri="{FF2B5EF4-FFF2-40B4-BE49-F238E27FC236}">
                <a16:creationId xmlns:a16="http://schemas.microsoft.com/office/drawing/2014/main" id="{39C0669A-B06A-4861-DC24-F5516F653570}"/>
              </a:ext>
            </a:extLst>
          </p:cNvPr>
          <p:cNvPicPr>
            <a:picLocks noChangeAspect="1"/>
          </p:cNvPicPr>
          <p:nvPr/>
        </p:nvPicPr>
        <p:blipFill>
          <a:blip r:embed="rId11"/>
          <a:srcRect l="30" b="53427"/>
          <a:stretch/>
        </p:blipFill>
        <p:spPr>
          <a:xfrm>
            <a:off x="631648" y="2272425"/>
            <a:ext cx="6246910" cy="2015332"/>
          </a:xfrm>
          <a:prstGeom prst="rect">
            <a:avLst/>
          </a:prstGeom>
        </p:spPr>
      </p:pic>
      <p:pic>
        <p:nvPicPr>
          <p:cNvPr id="14" name="Obrázek 13" descr="Obsah obrázku text, bílé, algebra">
            <a:extLst>
              <a:ext uri="{FF2B5EF4-FFF2-40B4-BE49-F238E27FC236}">
                <a16:creationId xmlns:a16="http://schemas.microsoft.com/office/drawing/2014/main" id="{43B2CCA4-91A5-D06A-1AE8-4EE59473E3CE}"/>
              </a:ext>
            </a:extLst>
          </p:cNvPr>
          <p:cNvPicPr>
            <a:picLocks noChangeAspect="1"/>
          </p:cNvPicPr>
          <p:nvPr/>
        </p:nvPicPr>
        <p:blipFill>
          <a:blip r:embed="rId11"/>
          <a:srcRect l="30" r="91502" b="53427"/>
          <a:stretch/>
        </p:blipFill>
        <p:spPr>
          <a:xfrm flipH="1">
            <a:off x="111744" y="2272425"/>
            <a:ext cx="559707" cy="2015332"/>
          </a:xfrm>
          <a:prstGeom prst="rect">
            <a:avLst/>
          </a:prstGeom>
        </p:spPr>
      </p:pic>
      <p:sp>
        <p:nvSpPr>
          <p:cNvPr id="12" name="Nadpis 1">
            <a:extLst>
              <a:ext uri="{FF2B5EF4-FFF2-40B4-BE49-F238E27FC236}">
                <a16:creationId xmlns:a16="http://schemas.microsoft.com/office/drawing/2014/main" id="{AD131B43-88A5-B91C-0B4E-D68668A7D8AE}"/>
              </a:ext>
            </a:extLst>
          </p:cNvPr>
          <p:cNvSpPr>
            <a:spLocks noGrp="1"/>
          </p:cNvSpPr>
          <p:nvPr>
            <p:ph type="title"/>
          </p:nvPr>
        </p:nvSpPr>
        <p:spPr>
          <a:xfrm>
            <a:off x="-279968" y="2964656"/>
            <a:ext cx="7243763" cy="928688"/>
          </a:xfrm>
        </p:spPr>
        <p:txBody>
          <a:bodyPr/>
          <a:lstStyle/>
          <a:p>
            <a:r>
              <a:rPr lang="cs-CZ" altLang="cs-CZ" sz="5281" b="1" dirty="0" err="1"/>
              <a:t>Library</a:t>
            </a:r>
            <a:endParaRPr lang="cs-CZ" altLang="cs-CZ" sz="5281" b="1" dirty="0"/>
          </a:p>
        </p:txBody>
      </p:sp>
    </p:spTree>
    <p:extLst>
      <p:ext uri="{BB962C8B-B14F-4D97-AF65-F5344CB8AC3E}">
        <p14:creationId xmlns:p14="http://schemas.microsoft.com/office/powerpoint/2010/main" val="39935197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AF9A-29BA-F06D-AAFB-5DFF2B03DA67}"/>
            </a:ext>
          </a:extLst>
        </p:cNvPr>
        <p:cNvGrpSpPr/>
        <p:nvPr/>
      </p:nvGrpSpPr>
      <p:grpSpPr>
        <a:xfrm>
          <a:off x="0" y="0"/>
          <a:ext cx="0" cy="0"/>
          <a:chOff x="0" y="0"/>
          <a:chExt cx="0" cy="0"/>
        </a:xfrm>
      </p:grpSpPr>
      <p:pic>
        <p:nvPicPr>
          <p:cNvPr id="4" name="Obrázek 3" descr="Obsah obrázku text, bílé, algebra&#10;&#10;Obsah vygenerovaný umělou inteligencí může být nesprávný.">
            <a:extLst>
              <a:ext uri="{FF2B5EF4-FFF2-40B4-BE49-F238E27FC236}">
                <a16:creationId xmlns:a16="http://schemas.microsoft.com/office/drawing/2014/main" id="{3721AC78-B5BD-640C-3BA6-CD536BE834B8}"/>
              </a:ext>
            </a:extLst>
          </p:cNvPr>
          <p:cNvPicPr>
            <a:picLocks noChangeAspect="1"/>
          </p:cNvPicPr>
          <p:nvPr/>
        </p:nvPicPr>
        <p:blipFill>
          <a:blip r:embed="rId2"/>
          <a:srcRect b="18788"/>
          <a:stretch/>
        </p:blipFill>
        <p:spPr>
          <a:xfrm>
            <a:off x="20" y="1282"/>
            <a:ext cx="12191980" cy="6856718"/>
          </a:xfrm>
          <a:prstGeom prst="rect">
            <a:avLst/>
          </a:prstGeom>
        </p:spPr>
      </p:pic>
      <p:sp>
        <p:nvSpPr>
          <p:cNvPr id="2" name="Nadpis 1">
            <a:extLst>
              <a:ext uri="{FF2B5EF4-FFF2-40B4-BE49-F238E27FC236}">
                <a16:creationId xmlns:a16="http://schemas.microsoft.com/office/drawing/2014/main" id="{EE7A4266-A1AA-77CE-AA3B-B41964583BB9}"/>
              </a:ext>
            </a:extLst>
          </p:cNvPr>
          <p:cNvSpPr>
            <a:spLocks noGrp="1"/>
          </p:cNvSpPr>
          <p:nvPr>
            <p:ph type="title"/>
          </p:nvPr>
        </p:nvSpPr>
        <p:spPr>
          <a:xfrm>
            <a:off x="549727" y="1189037"/>
            <a:ext cx="10597243" cy="1143000"/>
          </a:xfrm>
        </p:spPr>
        <p:txBody>
          <a:bodyPr>
            <a:noAutofit/>
          </a:bodyPr>
          <a:lstStyle/>
          <a:p>
            <a:pPr algn="l"/>
            <a:r>
              <a:rPr lang="cs-CZ" sz="5000" b="1" dirty="0" err="1"/>
              <a:t>Services</a:t>
            </a:r>
            <a:r>
              <a:rPr lang="cs-CZ" sz="5000" b="1" dirty="0"/>
              <a:t> </a:t>
            </a:r>
            <a:r>
              <a:rPr lang="cs-CZ" sz="5000" b="1" dirty="0" err="1"/>
              <a:t>for</a:t>
            </a:r>
            <a:r>
              <a:rPr lang="cs-CZ" sz="5000" b="1" dirty="0"/>
              <a:t> </a:t>
            </a:r>
            <a:r>
              <a:rPr lang="cs-CZ" sz="5000" b="1" dirty="0" err="1"/>
              <a:t>students</a:t>
            </a:r>
            <a:r>
              <a:rPr lang="cs-CZ" sz="5000" b="1" dirty="0"/>
              <a:t> and </a:t>
            </a:r>
            <a:r>
              <a:rPr lang="cs-CZ" sz="5000" b="1" dirty="0" err="1"/>
              <a:t>young</a:t>
            </a:r>
            <a:r>
              <a:rPr lang="cs-CZ" sz="5000" b="1" dirty="0"/>
              <a:t> </a:t>
            </a:r>
            <a:r>
              <a:rPr lang="cs-CZ" sz="5000" b="1" dirty="0" err="1"/>
              <a:t>people</a:t>
            </a:r>
            <a:endParaRPr lang="cs-CZ" sz="5000" b="1" dirty="0"/>
          </a:p>
        </p:txBody>
      </p:sp>
      <p:sp>
        <p:nvSpPr>
          <p:cNvPr id="3" name="Zástupný obsah 2">
            <a:extLst>
              <a:ext uri="{FF2B5EF4-FFF2-40B4-BE49-F238E27FC236}">
                <a16:creationId xmlns:a16="http://schemas.microsoft.com/office/drawing/2014/main" id="{FE90ADD7-3E04-AA4E-2A4F-48906C92980B}"/>
              </a:ext>
            </a:extLst>
          </p:cNvPr>
          <p:cNvSpPr txBox="1">
            <a:spLocks/>
          </p:cNvSpPr>
          <p:nvPr/>
        </p:nvSpPr>
        <p:spPr>
          <a:xfrm>
            <a:off x="179395" y="2606675"/>
            <a:ext cx="13362214" cy="4525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wrap="square" lIns="74295" tIns="37148" rIns="74295" bIns="37148" numCol="1" rtlCol="0" anchor="t" anchorCtr="0" compatLnSpc="1">
            <a:prstTxWarp prst="textNoShape">
              <a:avLst/>
            </a:prstTxWarp>
            <a:normAutofit lnSpcReduction="10000"/>
          </a:bodyPr>
          <a:lstStyle>
            <a:lvl1pPr marL="285739" marR="0" indent="-285739"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1pPr>
            <a:lvl2pPr marL="285739" marR="0" indent="9524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2pPr>
            <a:lvl3pPr marL="285739" marR="0" indent="476231"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3pPr>
            <a:lvl4pPr marL="285739" marR="0" indent="857216"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4pPr>
            <a:lvl5pPr marL="285739" marR="0" indent="123820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5pPr>
            <a:lvl6pPr marL="285739" marR="0" indent="161918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6pPr>
            <a:lvl7pPr marL="285739" marR="0" indent="200017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7pPr>
            <a:lvl8pPr marL="285739" marR="0" indent="2381155"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8pPr>
            <a:lvl9pPr marL="285739" marR="0" indent="2762140" algn="l" defTabSz="380985" rtl="0" latinLnBrk="0">
              <a:lnSpc>
                <a:spcPct val="93000"/>
              </a:lnSpc>
              <a:spcBef>
                <a:spcPts val="1250"/>
              </a:spcBef>
              <a:spcAft>
                <a:spcPts val="0"/>
              </a:spcAft>
              <a:buClrTx/>
              <a:buSzTx/>
              <a:buFontTx/>
              <a:buNone/>
              <a:tabLst/>
              <a:defRPr sz="2917" b="0" i="0" u="none" strike="noStrike" cap="none" spc="0" baseline="0">
                <a:solidFill>
                  <a:srgbClr val="000000"/>
                </a:solidFill>
                <a:uFillTx/>
                <a:latin typeface="Arial"/>
                <a:ea typeface="Arial"/>
                <a:cs typeface="Arial"/>
                <a:sym typeface="Arial"/>
              </a:defRPr>
            </a:lvl9pPr>
          </a:lstStyle>
          <a:p>
            <a:pPr marL="342900" lvl="0" indent="-342900">
              <a:lnSpc>
                <a:spcPct val="115000"/>
              </a:lnSpc>
              <a:buFont typeface="Symbol" panose="05050102010706020507" pitchFamily="18" charset="2"/>
              <a:buChar char=""/>
            </a:pP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Books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and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other</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media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for</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studying</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including</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online.</a:t>
            </a:r>
          </a:p>
          <a:p>
            <a:pPr marL="342900" lvl="0" indent="-342900">
              <a:lnSpc>
                <a:spcPct val="115000"/>
              </a:lnSpc>
              <a:buFont typeface="Symbol" panose="05050102010706020507" pitchFamily="18" charset="2"/>
              <a:buChar char=""/>
            </a:pP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Books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for</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leisure</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including</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comics, manga,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young</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adult</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e-</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books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etc</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cs-CZ" sz="2400" kern="100" dirty="0">
                <a:effectLst/>
                <a:latin typeface="Aptos" panose="020B0004020202020204" pitchFamily="34" charset="0"/>
                <a:ea typeface="Aptos" panose="020B0004020202020204" pitchFamily="34" charset="0"/>
                <a:cs typeface="Times New Roman" panose="02020603050405020304" pitchFamily="18" charset="0"/>
              </a:rPr>
              <a:t>Study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rooms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and study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areas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cs-CZ" sz="2400" kern="100" dirty="0">
                <a:effectLst/>
                <a:latin typeface="Aptos" panose="020B0004020202020204" pitchFamily="34" charset="0"/>
                <a:ea typeface="Aptos" panose="020B0004020202020204" pitchFamily="34" charset="0"/>
                <a:cs typeface="Times New Roman" panose="02020603050405020304" pitchFamily="18" charset="0"/>
              </a:rPr>
              <a:t>A place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for</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relaxation</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and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spending</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free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time</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cs-CZ" sz="2400" kern="100" dirty="0">
                <a:effectLst/>
                <a:latin typeface="Aptos" panose="020B0004020202020204" pitchFamily="34" charset="0"/>
                <a:ea typeface="Aptos" panose="020B0004020202020204" pitchFamily="34" charset="0"/>
                <a:cs typeface="Times New Roman" panose="02020603050405020304" pitchFamily="18" charset="0"/>
              </a:rPr>
              <a:t>Café.</a:t>
            </a:r>
          </a:p>
          <a:p>
            <a:pPr marL="342900" lvl="0" indent="-342900">
              <a:lnSpc>
                <a:spcPct val="115000"/>
              </a:lnSpc>
              <a:buFont typeface="Symbol" panose="05050102010706020507" pitchFamily="18" charset="2"/>
              <a:buChar char=""/>
            </a:pP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Creative</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library</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board</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games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musical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instruments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to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try</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out,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etc</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Concerts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exhibitions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interesting</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lectures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pP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Activities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escape</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room</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slam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poetry</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pub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quizzes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robotics</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3D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printing</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r>
              <a:rPr lang="cs-CZ" sz="2400" kern="100" dirty="0" err="1">
                <a:effectLst/>
                <a:latin typeface="Aptos" panose="020B0004020202020204" pitchFamily="34" charset="0"/>
                <a:ea typeface="Aptos" panose="020B0004020202020204" pitchFamily="34" charset="0"/>
                <a:cs typeface="Times New Roman" panose="02020603050405020304" pitchFamily="18" charset="0"/>
              </a:rPr>
              <a:t>cosplay</a:t>
            </a:r>
            <a:r>
              <a:rPr lang="cs-CZ" sz="24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399739918"/>
      </p:ext>
    </p:extLst>
  </p:cSld>
  <p:clrMapOvr>
    <a:masterClrMapping/>
  </p:clrMapOvr>
  <p:transition spd="med"/>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Helvetica"/>
        <a:ea typeface="Helvetica"/>
        <a:cs typeface="Helvetica"/>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F81C50CBB1B1446B45B330939B6BBB7" ma:contentTypeVersion="19" ma:contentTypeDescription="Vytvoří nový dokument" ma:contentTypeScope="" ma:versionID="cc4b697b1cbcd1a9c02f9c0ce4449e05">
  <xsd:schema xmlns:xsd="http://www.w3.org/2001/XMLSchema" xmlns:xs="http://www.w3.org/2001/XMLSchema" xmlns:p="http://schemas.microsoft.com/office/2006/metadata/properties" xmlns:ns2="10c81bb1-1cf9-4916-844a-eb4c2f819763" xmlns:ns3="c2d6d175-8d59-4fe8-be38-a60d927c6e53" targetNamespace="http://schemas.microsoft.com/office/2006/metadata/properties" ma:root="true" ma:fieldsID="9ee06a8c6d9396174aa5c112e18ccfca" ns2:_="" ns3:_="">
    <xsd:import namespace="10c81bb1-1cf9-4916-844a-eb4c2f819763"/>
    <xsd:import namespace="c2d6d175-8d59-4fe8-be38-a60d927c6e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81bb1-1cf9-4916-844a-eb4c2f8197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6a8c3254-6cc0-468b-992a-9f34adcfaf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d6d175-8d59-4fe8-be38-a60d927c6e53"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f99cff68-19c2-40cd-888b-50b3e8061c6d}" ma:internalName="TaxCatchAll" ma:showField="CatchAllData" ma:web="c2d6d175-8d59-4fe8-be38-a60d927c6e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2d6d175-8d59-4fe8-be38-a60d927c6e53" xsi:nil="true"/>
    <lcf76f155ced4ddcb4097134ff3c332f xmlns="10c81bb1-1cf9-4916-844a-eb4c2f8197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0E179D-C6C9-4007-8C61-392DFC44E98F}">
  <ds:schemaRefs>
    <ds:schemaRef ds:uri="http://schemas.microsoft.com/sharepoint/v3/contenttype/forms"/>
  </ds:schemaRefs>
</ds:datastoreItem>
</file>

<file path=customXml/itemProps2.xml><?xml version="1.0" encoding="utf-8"?>
<ds:datastoreItem xmlns:ds="http://schemas.openxmlformats.org/officeDocument/2006/customXml" ds:itemID="{EF00F00D-BE7C-4453-A530-44880325B0C0}">
  <ds:schemaRefs>
    <ds:schemaRef ds:uri="10c81bb1-1cf9-4916-844a-eb4c2f819763"/>
    <ds:schemaRef ds:uri="c2d6d175-8d59-4fe8-be38-a60d927c6e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200883-8305-47DB-A7B8-BE40077BC109}">
  <ds:schemaRefs>
    <ds:schemaRef ds:uri="10c81bb1-1cf9-4916-844a-eb4c2f819763"/>
    <ds:schemaRef ds:uri="c2d6d175-8d59-4fe8-be38-a60d927c6e5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113</TotalTime>
  <Words>428</Words>
  <Application>Microsoft Office PowerPoint</Application>
  <PresentationFormat>Širokoúhlá obrazovka</PresentationFormat>
  <Paragraphs>38</Paragraphs>
  <Slides>15</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15</vt:i4>
      </vt:variant>
    </vt:vector>
  </HeadingPairs>
  <TitlesOfParts>
    <vt:vector size="23" baseType="lpstr">
      <vt:lpstr>Aptos</vt:lpstr>
      <vt:lpstr>Arial</vt:lpstr>
      <vt:lpstr>Avenir Next LT Pro</vt:lpstr>
      <vt:lpstr>Calibri</vt:lpstr>
      <vt:lpstr>Symbol</vt:lpstr>
      <vt:lpstr>Times New Roman</vt:lpstr>
      <vt:lpstr>Wingdings</vt:lpstr>
      <vt:lpstr>Office</vt:lpstr>
      <vt:lpstr>Prezentace aplikace PowerPoint</vt:lpstr>
      <vt:lpstr>Liberec Library</vt:lpstr>
      <vt:lpstr>Prezentace aplikace PowerPoint</vt:lpstr>
      <vt:lpstr>A Library with a story</vt:lpstr>
      <vt:lpstr>Prezentace aplikace PowerPoint</vt:lpstr>
      <vt:lpstr>Prezentace aplikace PowerPoint</vt:lpstr>
      <vt:lpstr>Prezentace aplikace PowerPoint</vt:lpstr>
      <vt:lpstr>Library</vt:lpstr>
      <vt:lpstr>Services for students and young people</vt:lpstr>
      <vt:lpstr>Prezentace aplikace PowerPoint</vt:lpstr>
      <vt:lpstr>Readers 2020 - 2024</vt:lpstr>
      <vt:lpstr>According to statistics, the number of young people who go to the library after the age of 15 is significantly decreasing.</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Alena Matyášová</dc:creator>
  <cp:lastModifiedBy>Adam Soltan</cp:lastModifiedBy>
  <cp:revision>4</cp:revision>
  <dcterms:created xsi:type="dcterms:W3CDTF">2025-04-03T10:13:02Z</dcterms:created>
  <dcterms:modified xsi:type="dcterms:W3CDTF">2025-04-09T08:47:19Z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0x010100AF81C50CBB1B1446B45B330939B6BBB7</vt:lpwstr>
  </property>
  <property fmtid="{D5CDD505-2E9C-101B-9397-08002B2CF9AE}" pid="3" name="MediaServiceImageTags">
    <vt:lpwstr/>
  </property>
</Properties>
</file>